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1"/>
  </p:notesMasterIdLst>
  <p:sldIdLst>
    <p:sldId id="258" r:id="rId4"/>
    <p:sldId id="1177" r:id="rId5"/>
    <p:sldId id="256" r:id="rId6"/>
    <p:sldId id="342" r:id="rId7"/>
    <p:sldId id="4346" r:id="rId8"/>
    <p:sldId id="4366" r:id="rId9"/>
    <p:sldId id="408" r:id="rId10"/>
    <p:sldId id="4361" r:id="rId11"/>
    <p:sldId id="4365" r:id="rId12"/>
    <p:sldId id="4373" r:id="rId13"/>
    <p:sldId id="257" r:id="rId14"/>
    <p:sldId id="259" r:id="rId15"/>
    <p:sldId id="273" r:id="rId16"/>
    <p:sldId id="5887" r:id="rId17"/>
    <p:sldId id="5872" r:id="rId18"/>
    <p:sldId id="5893" r:id="rId19"/>
    <p:sldId id="5892" r:id="rId20"/>
    <p:sldId id="5891" r:id="rId21"/>
    <p:sldId id="5890" r:id="rId22"/>
    <p:sldId id="321" r:id="rId23"/>
    <p:sldId id="263" r:id="rId24"/>
    <p:sldId id="5864" r:id="rId25"/>
    <p:sldId id="285" r:id="rId26"/>
    <p:sldId id="270" r:id="rId27"/>
    <p:sldId id="505" r:id="rId28"/>
    <p:sldId id="506" r:id="rId29"/>
    <p:sldId id="5899" r:id="rId30"/>
    <p:sldId id="269" r:id="rId31"/>
    <p:sldId id="5895" r:id="rId32"/>
    <p:sldId id="5896" r:id="rId33"/>
    <p:sldId id="5897" r:id="rId34"/>
    <p:sldId id="5898" r:id="rId35"/>
    <p:sldId id="260" r:id="rId36"/>
    <p:sldId id="261" r:id="rId37"/>
    <p:sldId id="262" r:id="rId38"/>
    <p:sldId id="5900" r:id="rId39"/>
    <p:sldId id="1178" r:id="rId40"/>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073A0DAA-6AF3-43AB-8588-CEC1D06C72B9}"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7E7"/>
          </a:solidFill>
        </a:fill>
      </a:tcStyle>
    </a:wholeTbl>
    <a:band1H>
      <a:tcStyle>
        <a:tcBdr/>
        <a:fill>
          <a:solidFill>
            <a:srgbClr val="CBCBCB"/>
          </a:solidFill>
        </a:fill>
      </a:tcStyle>
    </a:band1H>
    <a:band2H>
      <a:tcStyle>
        <a:tcBdr/>
      </a:tcStyle>
    </a:band2H>
    <a:band1V>
      <a:tcStyle>
        <a:tcBdr/>
        <a:fill>
          <a:solidFill>
            <a:srgbClr val="CBCBCB"/>
          </a:solidFill>
        </a:fill>
      </a:tcStyle>
    </a:band1V>
    <a:band2V>
      <a:tcStyle>
        <a:tcBdr/>
      </a:tcStyle>
    </a:band2V>
    <a:lastCol>
      <a:tcTxStyle b="on">
        <a:font>
          <a:latin typeface="+mn-lt"/>
          <a:ea typeface="+mn-ea"/>
          <a:cs typeface="+mn-cs"/>
        </a:font>
        <a:srgbClr val="FFFFFF"/>
      </a:tcTxStyle>
      <a:tcStyle>
        <a:tcBdr/>
        <a:fill>
          <a:solidFill>
            <a:srgbClr val="000000"/>
          </a:solidFill>
        </a:fill>
      </a:tcStyle>
    </a:lastCol>
    <a:firstCol>
      <a:tcTxStyle b="on">
        <a:font>
          <a:latin typeface="+mn-lt"/>
          <a:ea typeface="+mn-ea"/>
          <a:cs typeface="+mn-cs"/>
        </a:font>
        <a:srgbClr val="FFFFFF"/>
      </a:tcTxStyle>
      <a:tcStyle>
        <a:tcBdr/>
        <a:fill>
          <a:solidFill>
            <a:srgbClr val="000000"/>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000000"/>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758"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884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4B9B8-31CF-D509-1471-F698144D7CBC}"/>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CA93B500-A2C3-8BC8-EB74-A84D299E6107}"/>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
        <p:nvSpPr>
          <p:cNvPr id="4" name="Slide Number Placeholder 3">
            <a:extLst>
              <a:ext uri="{FF2B5EF4-FFF2-40B4-BE49-F238E27FC236}">
                <a16:creationId xmlns:a16="http://schemas.microsoft.com/office/drawing/2014/main" id="{0E078334-C00D-8D6E-AB9D-5A8BF663B85B}"/>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93731841-278B-495B-9B36-0F95C984B323}" type="slidenum">
              <a:t>3</a:t>
            </a:fld>
            <a:endParaRPr lang="en-US">
              <a:solidFill>
                <a:srgbClr val="000000"/>
              </a:solidFill>
              <a:latin typeface="Apto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4A544D-DCE3-11AE-D768-B3BCD1519565}"/>
              </a:ext>
            </a:extLst>
          </p:cNvPr>
          <p:cNvSpPr>
            <a:spLocks noGrp="1" noRot="1" noChangeAspect="1"/>
          </p:cNvSpPr>
          <p:nvPr>
            <p:ph type="sldImg"/>
          </p:nvPr>
        </p:nvSpPr>
        <p:spPr>
          <a:xfrm>
            <a:off x="381003" y="685800"/>
            <a:ext cx="6096003" cy="3429000"/>
          </a:xfrm>
          <a:prstGeom prst="rect">
            <a:avLst/>
          </a:prstGeom>
          <a:noFill/>
          <a:ln>
            <a:noFill/>
            <a:prstDash val="solid"/>
          </a:ln>
        </p:spPr>
      </p:sp>
      <p:sp>
        <p:nvSpPr>
          <p:cNvPr id="3" name="Notes Placeholder 2">
            <a:extLst>
              <a:ext uri="{FF2B5EF4-FFF2-40B4-BE49-F238E27FC236}">
                <a16:creationId xmlns:a16="http://schemas.microsoft.com/office/drawing/2014/main" id="{65E00E6A-2F4B-BED1-7F28-AE7EE8DFFE52}"/>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
        <p:nvSpPr>
          <p:cNvPr id="4" name="Slide Number Placeholder 3">
            <a:extLst>
              <a:ext uri="{FF2B5EF4-FFF2-40B4-BE49-F238E27FC236}">
                <a16:creationId xmlns:a16="http://schemas.microsoft.com/office/drawing/2014/main" id="{85CFED2B-C1F5-C521-63A5-B9269CF6148F}"/>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CF74DD8A-E424-4200-9A2E-091A7864F797}" type="slidenum">
              <a:t>4</a:t>
            </a:fld>
            <a:endParaRPr lang="en-US">
              <a:solidFill>
                <a:srgbClr val="000000"/>
              </a:solidFill>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6BE14-DCFF-216F-7FA8-1592868850AA}"/>
              </a:ext>
            </a:extLst>
          </p:cNvPr>
          <p:cNvSpPr>
            <a:spLocks noGrp="1" noRot="1" noChangeAspect="1"/>
          </p:cNvSpPr>
          <p:nvPr>
            <p:ph type="sldImg"/>
          </p:nvPr>
        </p:nvSpPr>
        <p:spPr>
          <a:xfrm>
            <a:off x="381003" y="685800"/>
            <a:ext cx="6096003" cy="3429000"/>
          </a:xfrm>
          <a:prstGeom prst="rect">
            <a:avLst/>
          </a:prstGeom>
          <a:noFill/>
          <a:ln w="9528">
            <a:solidFill>
              <a:srgbClr val="000000"/>
            </a:solidFill>
            <a:prstDash val="solid"/>
            <a:miter/>
          </a:ln>
        </p:spPr>
      </p:sp>
      <p:sp>
        <p:nvSpPr>
          <p:cNvPr id="3" name="Notes Placeholder 2">
            <a:extLst>
              <a:ext uri="{FF2B5EF4-FFF2-40B4-BE49-F238E27FC236}">
                <a16:creationId xmlns:a16="http://schemas.microsoft.com/office/drawing/2014/main" id="{10ABF813-EE44-50D2-9488-5C1CDD0D07CD}"/>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
        <p:nvSpPr>
          <p:cNvPr id="4" name="Slide Number Placeholder 3">
            <a:extLst>
              <a:ext uri="{FF2B5EF4-FFF2-40B4-BE49-F238E27FC236}">
                <a16:creationId xmlns:a16="http://schemas.microsoft.com/office/drawing/2014/main" id="{AB0A3D34-CBF0-2A5E-95CE-A5428221FB6D}"/>
              </a:ext>
            </a:extLst>
          </p:cNvPr>
          <p:cNvSpPr txBox="1"/>
          <p:nvPr/>
        </p:nvSpPr>
        <p:spPr>
          <a:xfrm>
            <a:off x="4008711" y="8893298"/>
            <a:ext cx="3066733" cy="468154"/>
          </a:xfrm>
          <a:prstGeom prst="rect">
            <a:avLst/>
          </a:prstGeom>
          <a:noFill/>
          <a:ln cap="flat">
            <a:noFill/>
          </a:ln>
          <a:effectLst>
            <a:outerShdw dist="22997" dir="5400000" algn="tl">
              <a:srgbClr val="000000">
                <a:alpha val="35000"/>
              </a:srgbClr>
            </a:outerShdw>
          </a:effectLst>
        </p:spPr>
        <p:txBody>
          <a:bodyPr vert="horz" wrap="square" lIns="93899" tIns="46954" rIns="93899" bIns="46954"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09B028-46AD-4B9F-BA6B-99CDEDE5EDE4}" type="slidenum">
              <a:t>5</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855FE-F0DE-1193-1225-96A352CDB152}"/>
              </a:ext>
            </a:extLst>
          </p:cNvPr>
          <p:cNvSpPr>
            <a:spLocks noGrp="1" noRot="1" noChangeAspect="1"/>
          </p:cNvSpPr>
          <p:nvPr>
            <p:ph type="sldImg"/>
          </p:nvPr>
        </p:nvSpPr>
        <p:spPr>
          <a:xfrm>
            <a:off x="419096" y="701673"/>
            <a:ext cx="6242051" cy="3511552"/>
          </a:xfrm>
          <a:prstGeom prst="rect">
            <a:avLst/>
          </a:prstGeom>
          <a:noFill/>
          <a:ln w="9528">
            <a:solidFill>
              <a:srgbClr val="000000"/>
            </a:solidFill>
            <a:prstDash val="solid"/>
            <a:miter/>
          </a:ln>
        </p:spPr>
      </p:sp>
      <p:sp>
        <p:nvSpPr>
          <p:cNvPr id="3" name="Notes Placeholder 2">
            <a:extLst>
              <a:ext uri="{FF2B5EF4-FFF2-40B4-BE49-F238E27FC236}">
                <a16:creationId xmlns:a16="http://schemas.microsoft.com/office/drawing/2014/main" id="{E7963980-C36C-35A8-EC7D-6E91B2521622}"/>
              </a:ext>
            </a:extLst>
          </p:cNvPr>
          <p:cNvSpPr txBox="1">
            <a:spLocks noGrp="1"/>
          </p:cNvSpPr>
          <p:nvPr>
            <p:ph type="body" idx="1"/>
          </p:nvPr>
        </p:nvSpPr>
        <p:spPr>
          <a:xfrm>
            <a:off x="0" y="0"/>
            <a:ext cx="0" cy="0"/>
          </a:xfrm>
          <a:prstGeom prst="rect">
            <a:avLst/>
          </a:prstGeom>
          <a:noFill/>
          <a:ln>
            <a:noFill/>
          </a:ln>
        </p:spPr>
        <p:txBody>
          <a:bodyPr vert="horz" wrap="square" lIns="93927" tIns="46963" rIns="93927" bIns="46963" anchor="t" anchorCtr="0" compatLnSpc="1">
            <a:noAutofit/>
          </a:bodyPr>
          <a:lstStyle/>
          <a:p>
            <a:pPr lvl="0" defTabSz="469681" hangingPunct="0">
              <a:spcBef>
                <a:spcPts val="400"/>
              </a:spcBef>
            </a:pPr>
            <a:r>
              <a:rPr lang="en-US">
                <a:solidFill>
                  <a:srgbClr val="000000"/>
                </a:solidFill>
                <a:latin typeface="Aptos"/>
              </a:rPr>
              <a:t>California also needs to get far more out of the infrastructure and distributed resources already connected to the grid — both to control costs and accelerate electrification. </a:t>
            </a:r>
          </a:p>
          <a:p>
            <a:pPr lvl="0" defTabSz="469681"/>
            <a:endParaRPr lang="en-US">
              <a:solidFill>
                <a:srgbClr val="000000"/>
              </a:solidFill>
              <a:latin typeface="Aptos"/>
            </a:endParaRPr>
          </a:p>
        </p:txBody>
      </p:sp>
      <p:sp>
        <p:nvSpPr>
          <p:cNvPr id="4" name="Slide Number Placeholder 3">
            <a:extLst>
              <a:ext uri="{FF2B5EF4-FFF2-40B4-BE49-F238E27FC236}">
                <a16:creationId xmlns:a16="http://schemas.microsoft.com/office/drawing/2014/main" id="{BA580065-8FE7-4FE8-58AC-6BB764C26BE5}"/>
              </a:ext>
            </a:extLst>
          </p:cNvPr>
          <p:cNvSpPr txBox="1"/>
          <p:nvPr/>
        </p:nvSpPr>
        <p:spPr>
          <a:xfrm>
            <a:off x="4008702" y="8893298"/>
            <a:ext cx="3066733" cy="468154"/>
          </a:xfrm>
          <a:prstGeom prst="rect">
            <a:avLst/>
          </a:prstGeom>
          <a:noFill/>
          <a:ln cap="flat">
            <a:noFill/>
          </a:ln>
          <a:effectLst>
            <a:outerShdw dist="22997" dir="5400000" algn="tl">
              <a:srgbClr val="000000">
                <a:alpha val="35000"/>
              </a:srgbClr>
            </a:outerShdw>
          </a:effectLst>
        </p:spPr>
        <p:txBody>
          <a:bodyPr vert="horz" wrap="square" lIns="93927" tIns="46963" rIns="93927" bIns="46963" anchor="b" anchorCtr="0" compatLnSpc="1">
            <a:noAutofit/>
          </a:bodyPr>
          <a:lstStyle/>
          <a:p>
            <a:pPr marL="0" marR="0" lvl="0" indent="0" algn="r" defTabSz="443584"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ABE089B-8AAC-4534-8640-09018FAAEE97}" type="slidenum">
              <a:t>7</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04D1423-2D9F-DF1C-6078-CA6BDD405948}"/>
              </a:ext>
            </a:extLst>
          </p:cNvPr>
          <p:cNvSpPr txBox="1">
            <a:spLocks noGrp="1"/>
          </p:cNvSpPr>
          <p:nvPr>
            <p:ph type="dt" sz="quarter" idx="7"/>
          </p:nvPr>
        </p:nvSpPr>
        <p:spPr>
          <a:xfrm>
            <a:off x="5295125" y="0"/>
            <a:ext cx="4050453" cy="348615"/>
          </a:xfrm>
          <a:prstGeom prst="rect">
            <a:avLst/>
          </a:prstGeom>
          <a:noFill/>
          <a:ln>
            <a:noFill/>
          </a:ln>
        </p:spPr>
        <p:txBody>
          <a:bodyPr vert="horz" wrap="square" lIns="93177" tIns="46588" rIns="93177" bIns="46588" anchor="t" anchorCtr="0" compatLnSpc="1">
            <a:noAutofit/>
          </a:bodyPr>
          <a:lstStyle/>
          <a:p>
            <a:pPr lvl="0" algn="r"/>
            <a:r>
              <a:rPr lang="cs-CZ" sz="1200">
                <a:solidFill>
                  <a:srgbClr val="000000"/>
                </a:solidFill>
                <a:latin typeface="Aptos"/>
              </a:rPr>
              <a:t>1.7.2013</a:t>
            </a:r>
          </a:p>
        </p:txBody>
      </p:sp>
      <p:sp>
        <p:nvSpPr>
          <p:cNvPr id="4" name="Slide Image Placeholder 3">
            <a:extLst>
              <a:ext uri="{FF2B5EF4-FFF2-40B4-BE49-F238E27FC236}">
                <a16:creationId xmlns:a16="http://schemas.microsoft.com/office/drawing/2014/main" id="{717F5BC1-6746-602C-B63A-7D27747078EF}"/>
              </a:ext>
            </a:extLst>
          </p:cNvPr>
          <p:cNvSpPr>
            <a:spLocks noGrp="1" noRot="1" noChangeAspect="1"/>
          </p:cNvSpPr>
          <p:nvPr>
            <p:ph type="sldImg"/>
          </p:nvPr>
        </p:nvSpPr>
        <p:spPr>
          <a:xfrm>
            <a:off x="2354259" y="520695"/>
            <a:ext cx="4638678" cy="2609853"/>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D3EED364-ED17-653D-D0F6-CE1AF814BCFF}"/>
              </a:ext>
            </a:extLst>
          </p:cNvPr>
          <p:cNvSpPr txBox="1">
            <a:spLocks noGrp="1"/>
          </p:cNvSpPr>
          <p:nvPr>
            <p:ph type="body" idx="1"/>
          </p:nvPr>
        </p:nvSpPr>
        <p:spPr>
          <a:xfrm>
            <a:off x="934717" y="3305382"/>
            <a:ext cx="7477762" cy="3132697"/>
          </a:xfrm>
          <a:prstGeom prst="rect">
            <a:avLst/>
          </a:prstGeom>
          <a:noFill/>
          <a:ln>
            <a:noFill/>
          </a:ln>
        </p:spPr>
        <p:txBody>
          <a:bodyPr vert="horz" wrap="square" lIns="93177" tIns="46588" rIns="93177" bIns="46588" anchor="t" anchorCtr="0" compatLnSpc="1">
            <a:noAutofit/>
          </a:bodyPr>
          <a:lstStyle/>
          <a:p>
            <a:pPr lvl="0"/>
            <a:r>
              <a:rPr lang="en-US">
                <a:solidFill>
                  <a:srgbClr val="000000"/>
                </a:solidFill>
                <a:latin typeface="Aptos"/>
              </a:rPr>
              <a:t>Thank speaker</a:t>
            </a:r>
          </a:p>
          <a:p>
            <a:pPr lvl="0"/>
            <a:r>
              <a:rPr lang="en-US">
                <a:solidFill>
                  <a:srgbClr val="000000"/>
                </a:solidFill>
                <a:latin typeface="Aptos"/>
              </a:rPr>
              <a:t>Chris Cook, Director of Energy Programs</a:t>
            </a:r>
          </a:p>
          <a:p>
            <a:pPr lvl="0"/>
            <a:r>
              <a:rPr lang="en-US">
                <a:solidFill>
                  <a:srgbClr val="000000"/>
                </a:solidFill>
                <a:latin typeface="Aptos"/>
              </a:rPr>
              <a:t>Excited to share a new milestone </a:t>
            </a:r>
          </a:p>
          <a:p>
            <a:pPr lvl="0"/>
            <a:r>
              <a:rPr lang="en-US">
                <a:solidFill>
                  <a:srgbClr val="000000"/>
                </a:solidFill>
                <a:latin typeface="Aptos"/>
              </a:rPr>
              <a:t>In 3CE’s Energy Programs Portfolio, </a:t>
            </a:r>
          </a:p>
          <a:p>
            <a:pPr lvl="0"/>
            <a:r>
              <a:rPr lang="en-US">
                <a:solidFill>
                  <a:srgbClr val="000000"/>
                </a:solidFill>
                <a:latin typeface="Aptos"/>
              </a:rPr>
              <a:t>The development of our Virtual Power Plant</a:t>
            </a:r>
          </a:p>
        </p:txBody>
      </p:sp>
      <p:sp>
        <p:nvSpPr>
          <p:cNvPr id="7" name="Slide Number Placeholder 6">
            <a:extLst>
              <a:ext uri="{FF2B5EF4-FFF2-40B4-BE49-F238E27FC236}">
                <a16:creationId xmlns:a16="http://schemas.microsoft.com/office/drawing/2014/main" id="{FB829ED3-C3D0-BAF2-CC14-2ED10AFAFA1A}"/>
              </a:ext>
            </a:extLst>
          </p:cNvPr>
          <p:cNvSpPr txBox="1">
            <a:spLocks noGrp="1"/>
          </p:cNvSpPr>
          <p:nvPr>
            <p:ph type="sldNum" sz="quarter" idx="8"/>
          </p:nvPr>
        </p:nvSpPr>
        <p:spPr>
          <a:xfrm>
            <a:off x="5295125" y="6610773"/>
            <a:ext cx="4050453" cy="347005"/>
          </a:xfrm>
          <a:prstGeom prst="rect">
            <a:avLst/>
          </a:prstGeom>
          <a:noFill/>
          <a:ln>
            <a:noFill/>
          </a:ln>
        </p:spPr>
        <p:txBody>
          <a:bodyPr vert="horz" wrap="square" lIns="93177" tIns="46588" rIns="93177" bIns="46588" anchor="b" anchorCtr="0" compatLnSpc="1">
            <a:noAutofit/>
          </a:bodyPr>
          <a:lstStyle/>
          <a:p>
            <a:pPr lvl="0" algn="r"/>
            <a:r>
              <a:rPr lang="cs-CZ" sz="1200">
                <a:solidFill>
                  <a:srgbClr val="000000"/>
                </a:solidFill>
                <a:latin typeface="Aptos"/>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64A4D-C391-4EAD-007D-314F7756C780}"/>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C20FDDD1-5D36-01B5-964B-BF7528DF5567}"/>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Elaborate on the renewable portfolio on “source”</a:t>
            </a:r>
          </a:p>
        </p:txBody>
      </p:sp>
      <p:sp>
        <p:nvSpPr>
          <p:cNvPr id="4" name="Slide Number Placeholder 3">
            <a:extLst>
              <a:ext uri="{FF2B5EF4-FFF2-40B4-BE49-F238E27FC236}">
                <a16:creationId xmlns:a16="http://schemas.microsoft.com/office/drawing/2014/main" id="{10B85CB8-4DC6-4F8C-4E16-02870A7DA6A9}"/>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FE296BDF-6797-4CA5-962D-5C2BA1641E5B}" type="slidenum">
              <a:t>12</a:t>
            </a:fld>
            <a:endParaRPr lang="en-US">
              <a:solidFill>
                <a:srgbClr val="000000"/>
              </a:solidFill>
              <a:latin typeface="Apto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7615C-C2D7-825B-D5EE-0B65794A4462}"/>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3AF1A91E-70D5-7E97-D1BD-B348E8E23663}"/>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indent="-135879">
              <a:lnSpc>
                <a:spcPts val="4280"/>
              </a:lnSpc>
            </a:pPr>
            <a:r>
              <a:rPr lang="en-US" sz="3100">
                <a:solidFill>
                  <a:srgbClr val="2E2E2E"/>
                </a:solidFill>
                <a:latin typeface="Aptos" pitchFamily="34"/>
              </a:rPr>
              <a:t>Traditionally have had 3 categories </a:t>
            </a:r>
          </a:p>
          <a:p>
            <a:pPr lvl="0" indent="-135879">
              <a:lnSpc>
                <a:spcPts val="4280"/>
              </a:lnSpc>
            </a:pPr>
            <a:r>
              <a:rPr lang="en-US" sz="3100">
                <a:solidFill>
                  <a:srgbClr val="2E2E2E"/>
                </a:solidFill>
                <a:latin typeface="Aptos" pitchFamily="34"/>
              </a:rPr>
              <a:t>of electrification </a:t>
            </a:r>
          </a:p>
          <a:p>
            <a:pPr lvl="0" indent="-135879">
              <a:lnSpc>
                <a:spcPts val="4280"/>
              </a:lnSpc>
            </a:pPr>
            <a:r>
              <a:rPr lang="en-US" sz="3100">
                <a:solidFill>
                  <a:srgbClr val="2E2E2E"/>
                </a:solidFill>
                <a:latin typeface="Aptos" pitchFamily="34"/>
              </a:rPr>
              <a:t>for customers to maximize </a:t>
            </a:r>
          </a:p>
          <a:p>
            <a:pPr lvl="0" indent="-135879">
              <a:lnSpc>
                <a:spcPts val="4280"/>
              </a:lnSpc>
            </a:pPr>
            <a:r>
              <a:rPr lang="en-US" sz="3100">
                <a:solidFill>
                  <a:srgbClr val="2E2E2E"/>
                </a:solidFill>
                <a:latin typeface="Aptos" pitchFamily="34"/>
              </a:rPr>
              <a:t>the clean and renewable energy </a:t>
            </a:r>
          </a:p>
          <a:p>
            <a:pPr lvl="0" indent="-135879">
              <a:lnSpc>
                <a:spcPts val="4280"/>
              </a:lnSpc>
            </a:pPr>
            <a:r>
              <a:rPr lang="en-US" sz="3100">
                <a:solidFill>
                  <a:srgbClr val="2E2E2E"/>
                </a:solidFill>
                <a:latin typeface="Aptos" pitchFamily="34"/>
              </a:rPr>
              <a:t>3CE procures...</a:t>
            </a:r>
            <a:endParaRPr lang="en-US">
              <a:solidFill>
                <a:srgbClr val="000000"/>
              </a:solidFill>
              <a:latin typeface="Aptos"/>
            </a:endParaRPr>
          </a:p>
          <a:p>
            <a:pPr lvl="0"/>
            <a:endParaRPr lang="en-US">
              <a:solidFill>
                <a:srgbClr val="000000"/>
              </a:solidFill>
              <a:latin typeface="Calibri"/>
              <a:cs typeface="Calibri"/>
            </a:endParaRPr>
          </a:p>
        </p:txBody>
      </p:sp>
      <p:sp>
        <p:nvSpPr>
          <p:cNvPr id="4" name="Slide Number Placeholder 3">
            <a:extLst>
              <a:ext uri="{FF2B5EF4-FFF2-40B4-BE49-F238E27FC236}">
                <a16:creationId xmlns:a16="http://schemas.microsoft.com/office/drawing/2014/main" id="{E6112C0C-1DB0-2276-BDC2-8E409AA20E96}"/>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AF36117C-48A8-4ECA-9615-D302E593D533}" type="slidenum">
              <a:t>13</a:t>
            </a:fld>
            <a:endParaRPr lang="cs-CZ">
              <a:solidFill>
                <a:srgbClr val="000000"/>
              </a:solidFill>
              <a:latin typeface="Apto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20F409-ABDE-6202-9861-DC268F1103CF}"/>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56417299-8864-F9AC-EFE5-A3927EED2378}"/>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marL="660004" lvl="1" indent="-330006">
              <a:lnSpc>
                <a:spcPts val="4280"/>
              </a:lnSpc>
              <a:buSzPct val="100000"/>
              <a:buFont typeface="Arial"/>
              <a:buChar char="•"/>
            </a:pPr>
            <a:r>
              <a:rPr lang="en-US" sz="3100">
                <a:solidFill>
                  <a:srgbClr val="2E2E2E"/>
                </a:solidFill>
                <a:latin typeface="Aptos" pitchFamily="34"/>
              </a:rPr>
              <a:t>Primarily through two customer offerings HFP and RBRP</a:t>
            </a:r>
          </a:p>
          <a:p>
            <a:pPr marL="660004" lvl="1" indent="-330006">
              <a:lnSpc>
                <a:spcPts val="4280"/>
              </a:lnSpc>
              <a:buSzPct val="100000"/>
              <a:buFont typeface="Arial"/>
              <a:buChar char="•"/>
            </a:pPr>
            <a:r>
              <a:rPr lang="en-US" sz="3100">
                <a:solidFill>
                  <a:srgbClr val="2E2E2E"/>
                </a:solidFill>
                <a:latin typeface="Aptos" pitchFamily="34"/>
              </a:rPr>
              <a:t>Found limited by reliance on IOU meter data for RTP and limited by technology's ability to control devices for RBRP</a:t>
            </a:r>
          </a:p>
          <a:p>
            <a:pPr lvl="0"/>
            <a:endParaRPr lang="en-US">
              <a:solidFill>
                <a:srgbClr val="000000"/>
              </a:solidFill>
              <a:latin typeface="Calibri"/>
              <a:cs typeface="Calibri"/>
            </a:endParaRPr>
          </a:p>
        </p:txBody>
      </p:sp>
      <p:sp>
        <p:nvSpPr>
          <p:cNvPr id="4" name="Slide Number Placeholder 3">
            <a:extLst>
              <a:ext uri="{FF2B5EF4-FFF2-40B4-BE49-F238E27FC236}">
                <a16:creationId xmlns:a16="http://schemas.microsoft.com/office/drawing/2014/main" id="{7E6F41FB-9AAB-9EDF-82E7-7C51363E1D83}"/>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32D7C227-9501-46F9-9069-C34B51773314}" type="slidenum">
              <a:t>14</a:t>
            </a:fld>
            <a:endParaRPr lang="cs-CZ">
              <a:solidFill>
                <a:srgbClr val="000000"/>
              </a:solidFill>
              <a:latin typeface="Apto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01C42-6333-1C15-D0AA-D1F373FADC25}"/>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B9842D0B-2089-3253-C2FC-D97A955EA3F3}"/>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marL="660004" lvl="1" indent="-330006">
              <a:lnSpc>
                <a:spcPts val="4280"/>
              </a:lnSpc>
              <a:buSzPct val="100000"/>
              <a:buFont typeface="Arial"/>
              <a:buChar char="•"/>
            </a:pPr>
            <a:r>
              <a:rPr lang="en-US" sz="3100">
                <a:solidFill>
                  <a:srgbClr val="2E2E2E"/>
                </a:solidFill>
                <a:latin typeface="Aptos" pitchFamily="34"/>
              </a:rPr>
              <a:t>Optimize grid operations by shifting energy use away from the most expensive and least renewable hours</a:t>
            </a:r>
          </a:p>
          <a:p>
            <a:pPr marL="660004" lvl="1" indent="-330006">
              <a:lnSpc>
                <a:spcPts val="4280"/>
              </a:lnSpc>
              <a:buSzPct val="100000"/>
              <a:buFont typeface="Arial"/>
              <a:buChar char="•"/>
            </a:pPr>
            <a:r>
              <a:rPr lang="en-US" sz="3100">
                <a:solidFill>
                  <a:srgbClr val="2E2E2E"/>
                </a:solidFill>
                <a:latin typeface="Aptos" pitchFamily="34"/>
              </a:rPr>
              <a:t>Enhance grid reliability, especially during peak demand periods</a:t>
            </a:r>
          </a:p>
          <a:p>
            <a:pPr marL="660004" lvl="1" indent="-330006">
              <a:lnSpc>
                <a:spcPts val="4280"/>
              </a:lnSpc>
              <a:buSzPct val="100000"/>
              <a:buFont typeface="Arial"/>
              <a:buChar char="•"/>
            </a:pPr>
            <a:r>
              <a:rPr lang="en-US" sz="3100">
                <a:solidFill>
                  <a:srgbClr val="2E2E2E"/>
                </a:solidFill>
                <a:latin typeface="Aptos" pitchFamily="34"/>
              </a:rPr>
              <a:t>Lower overall electricity costs by reducing peak demand pressures</a:t>
            </a:r>
          </a:p>
          <a:p>
            <a:pPr lvl="0"/>
            <a:endParaRPr lang="en-US">
              <a:solidFill>
                <a:srgbClr val="000000"/>
              </a:solidFill>
              <a:latin typeface="Aptos"/>
            </a:endParaRPr>
          </a:p>
        </p:txBody>
      </p:sp>
      <p:sp>
        <p:nvSpPr>
          <p:cNvPr id="4" name="Slide Number Placeholder 3">
            <a:extLst>
              <a:ext uri="{FF2B5EF4-FFF2-40B4-BE49-F238E27FC236}">
                <a16:creationId xmlns:a16="http://schemas.microsoft.com/office/drawing/2014/main" id="{E528D297-D871-6B8B-DC7D-A996887864B7}"/>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CF6F6D95-1EF3-4102-8C1F-6057ACB4EE59}" type="slidenum">
              <a:t>15</a:t>
            </a:fld>
            <a:endParaRPr lang="cs-CZ">
              <a:solidFill>
                <a:srgbClr val="000000"/>
              </a:solidFill>
              <a:latin typeface="Apto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C6476F-971F-0501-8B99-A64BA724F5CB}"/>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CA231F10-07A0-562C-0FAE-F21FB57651FD}"/>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cs typeface="Calibri"/>
              </a:rPr>
              <a:t>Note, the full role out can extend past residential customers, including C&amp;I, member agency, microgrid, etc</a:t>
            </a:r>
            <a:endParaRPr lang="en-US">
              <a:solidFill>
                <a:srgbClr val="000000"/>
              </a:solidFill>
              <a:latin typeface="Aptos"/>
            </a:endParaRPr>
          </a:p>
        </p:txBody>
      </p:sp>
      <p:sp>
        <p:nvSpPr>
          <p:cNvPr id="4" name="Slide Number Placeholder 3">
            <a:extLst>
              <a:ext uri="{FF2B5EF4-FFF2-40B4-BE49-F238E27FC236}">
                <a16:creationId xmlns:a16="http://schemas.microsoft.com/office/drawing/2014/main" id="{7C352DBE-1F51-FF4F-0F67-054799622CFC}"/>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07AC1D12-4C6A-4E8D-AD2B-3A37B83D6EBF}" type="slidenum">
              <a:t>16</a:t>
            </a:fld>
            <a:endParaRPr lang="cs-CZ">
              <a:solidFill>
                <a:srgbClr val="000000"/>
              </a:solidFill>
              <a:latin typeface="Apto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BEF1B-C809-E12C-56B6-39D5EA9ACCEB}"/>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BA06886B-D338-EC10-7A71-198DF3518843}"/>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
        <p:nvSpPr>
          <p:cNvPr id="4" name="Slide Number Placeholder 3">
            <a:extLst>
              <a:ext uri="{FF2B5EF4-FFF2-40B4-BE49-F238E27FC236}">
                <a16:creationId xmlns:a16="http://schemas.microsoft.com/office/drawing/2014/main" id="{B7A11A1F-CDAE-2177-37F4-59813431B483}"/>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3B2B4A57-13DE-4DC0-98BC-F2F7F2FBE499}" type="slidenum">
              <a:t>17</a:t>
            </a:fld>
            <a:endParaRPr lang="cs-CZ">
              <a:solidFill>
                <a:srgbClr val="000000"/>
              </a:solidFill>
              <a:latin typeface="Apto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E973B-9FF5-087F-69C6-13D872569FD2}"/>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05A23DA0-FBBE-58A5-739D-0EF9BEE4A70D}"/>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
        <p:nvSpPr>
          <p:cNvPr id="4" name="Slide Number Placeholder 3">
            <a:extLst>
              <a:ext uri="{FF2B5EF4-FFF2-40B4-BE49-F238E27FC236}">
                <a16:creationId xmlns:a16="http://schemas.microsoft.com/office/drawing/2014/main" id="{55DFF3E3-73D1-B1CB-B08E-92BA5B961BAD}"/>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CD3B5F69-8B3D-45A1-97FE-BDE38FC04018}" type="slidenum">
              <a:t>18</a:t>
            </a:fld>
            <a:endParaRPr lang="cs-CZ">
              <a:solidFill>
                <a:srgbClr val="000000"/>
              </a:solidFill>
              <a:latin typeface="Apto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9AD8E-E988-DFE1-35C6-B92D48CCF671}"/>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286C471F-E86D-AECD-4627-CBD3AB9D88F7}"/>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cs typeface="Calibri"/>
              </a:rPr>
              <a:t>Note, the full role out can extend past residential customers, including C&amp;I, member agency, microgrid, etc</a:t>
            </a:r>
            <a:endParaRPr lang="en-US">
              <a:solidFill>
                <a:srgbClr val="000000"/>
              </a:solidFill>
              <a:latin typeface="Aptos"/>
            </a:endParaRPr>
          </a:p>
        </p:txBody>
      </p:sp>
      <p:sp>
        <p:nvSpPr>
          <p:cNvPr id="4" name="Slide Number Placeholder 3">
            <a:extLst>
              <a:ext uri="{FF2B5EF4-FFF2-40B4-BE49-F238E27FC236}">
                <a16:creationId xmlns:a16="http://schemas.microsoft.com/office/drawing/2014/main" id="{DBF42D47-A68E-DD73-88D0-117C74CE20FF}"/>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B6B75DCC-6525-40F3-9165-CE72BBE2F4D4}" type="slidenum">
              <a:t>19</a:t>
            </a:fld>
            <a:endParaRPr lang="cs-CZ">
              <a:solidFill>
                <a:srgbClr val="000000"/>
              </a:solidFill>
              <a:latin typeface="Apto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DB027-0346-F54E-261E-34F01C989BEB}"/>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C52D17AE-3125-3E0A-2C1B-AE9D638D5540}"/>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58E73-5E2C-450E-CC2D-3EEE23C6377B}"/>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441526BD-1B9B-9CA9-9546-C45E38187EAE}"/>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
        <p:nvSpPr>
          <p:cNvPr id="4" name="Slide Number Placeholder 3">
            <a:extLst>
              <a:ext uri="{FF2B5EF4-FFF2-40B4-BE49-F238E27FC236}">
                <a16:creationId xmlns:a16="http://schemas.microsoft.com/office/drawing/2014/main" id="{538BC2E4-4413-5472-2A68-4886FBC85D80}"/>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D5DB06D7-2848-40C8-90D6-8CCE5D688768}" type="slidenum">
              <a:t>21</a:t>
            </a:fld>
            <a:endParaRPr lang="en-US">
              <a:solidFill>
                <a:srgbClr val="000000"/>
              </a:solidFill>
              <a:latin typeface="Apto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F8EF9-8B33-6D03-F117-D54F1979205E}"/>
              </a:ext>
            </a:extLst>
          </p:cNvPr>
          <p:cNvSpPr>
            <a:spLocks noGrp="1" noRot="1" noChangeAspect="1"/>
          </p:cNvSpPr>
          <p:nvPr>
            <p:ph type="sldImg"/>
          </p:nvPr>
        </p:nvSpPr>
        <p:spPr>
          <a:xfrm>
            <a:off x="2354259" y="520695"/>
            <a:ext cx="4638678" cy="2609853"/>
          </a:xfrm>
          <a:prstGeom prst="rect">
            <a:avLst/>
          </a:prstGeom>
          <a:noFill/>
          <a:ln>
            <a:noFill/>
            <a:prstDash val="solid"/>
          </a:ln>
        </p:spPr>
      </p:sp>
      <p:sp>
        <p:nvSpPr>
          <p:cNvPr id="3" name="Notes Placeholder 2">
            <a:extLst>
              <a:ext uri="{FF2B5EF4-FFF2-40B4-BE49-F238E27FC236}">
                <a16:creationId xmlns:a16="http://schemas.microsoft.com/office/drawing/2014/main" id="{F95A7CB0-C243-9D39-F414-9CDCC4BDE68B}"/>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marL="850885" lvl="1" indent="-465886">
              <a:lnSpc>
                <a:spcPts val="3850"/>
              </a:lnSpc>
              <a:buSzPct val="100000"/>
              <a:buFont typeface="Arial" pitchFamily="34"/>
              <a:buChar char="•"/>
            </a:pPr>
            <a:endParaRPr lang="en-US" sz="2900">
              <a:solidFill>
                <a:srgbClr val="203F3E"/>
              </a:solidFill>
              <a:latin typeface="Aptos" pitchFamily="34"/>
            </a:endParaRPr>
          </a:p>
          <a:p>
            <a:pPr marL="384998" lvl="1">
              <a:lnSpc>
                <a:spcPts val="3850"/>
              </a:lnSpc>
            </a:pPr>
            <a:r>
              <a:rPr lang="en-US" sz="2900">
                <a:solidFill>
                  <a:srgbClr val="203F3E"/>
                </a:solidFill>
                <a:latin typeface="Aptos" pitchFamily="34"/>
              </a:rPr>
              <a:t>3CE</a:t>
            </a:r>
          </a:p>
          <a:p>
            <a:pPr marL="654554" lvl="1" indent="-327272">
              <a:lnSpc>
                <a:spcPts val="3275"/>
              </a:lnSpc>
              <a:buSzPct val="100000"/>
              <a:buFont typeface="Arial"/>
              <a:buChar char="•"/>
            </a:pPr>
            <a:r>
              <a:rPr lang="en-US" sz="3000">
                <a:solidFill>
                  <a:srgbClr val="203F3E"/>
                </a:solidFill>
                <a:latin typeface="Aptos" pitchFamily="34"/>
              </a:rPr>
              <a:t>Resource Adequacy: Use aggregated capacity to meet RA obligations​</a:t>
            </a:r>
          </a:p>
          <a:p>
            <a:pPr lvl="0">
              <a:lnSpc>
                <a:spcPts val="3275"/>
              </a:lnSpc>
            </a:pPr>
            <a:endParaRPr lang="en-US" sz="3000">
              <a:solidFill>
                <a:srgbClr val="203F3E"/>
              </a:solidFill>
              <a:latin typeface="Aptos" pitchFamily="34"/>
            </a:endParaRPr>
          </a:p>
          <a:p>
            <a:pPr marL="654554" lvl="1" indent="-327272">
              <a:lnSpc>
                <a:spcPts val="3275"/>
              </a:lnSpc>
              <a:buSzPct val="100000"/>
              <a:buFont typeface="Arial"/>
              <a:buChar char="•"/>
            </a:pPr>
            <a:r>
              <a:rPr lang="en-US" sz="3000">
                <a:solidFill>
                  <a:srgbClr val="203F3E"/>
                </a:solidFill>
                <a:latin typeface="Aptos" pitchFamily="34"/>
              </a:rPr>
              <a:t>Load Modifying Capacity: Cut peak demand and lower procurement costs</a:t>
            </a:r>
          </a:p>
          <a:p>
            <a:pPr marL="654554" lvl="1" indent="-327272">
              <a:lnSpc>
                <a:spcPts val="3275"/>
              </a:lnSpc>
              <a:buSzPct val="100000"/>
              <a:buFont typeface="Arial"/>
              <a:buChar char="•"/>
            </a:pPr>
            <a:endParaRPr lang="en-US" sz="3000">
              <a:solidFill>
                <a:srgbClr val="203F3E"/>
              </a:solidFill>
              <a:latin typeface="Aptos" pitchFamily="34"/>
            </a:endParaRPr>
          </a:p>
          <a:p>
            <a:pPr marL="327272" lvl="1">
              <a:lnSpc>
                <a:spcPts val="3275"/>
              </a:lnSpc>
            </a:pPr>
            <a:r>
              <a:rPr lang="en-US" sz="3000">
                <a:solidFill>
                  <a:srgbClr val="203F3E"/>
                </a:solidFill>
                <a:latin typeface="Aptos" pitchFamily="34"/>
              </a:rPr>
              <a:t>CUSTOMER</a:t>
            </a:r>
          </a:p>
          <a:p>
            <a:pPr marL="850885" lvl="1" indent="-465886">
              <a:lnSpc>
                <a:spcPts val="3850"/>
              </a:lnSpc>
              <a:buSzPct val="100000"/>
              <a:buFont typeface="Arial" pitchFamily="34"/>
              <a:buChar char="•"/>
            </a:pPr>
            <a:endParaRPr lang="en-US" sz="3300" b="1" u="sng">
              <a:solidFill>
                <a:srgbClr val="93B1D2"/>
              </a:solidFill>
              <a:latin typeface="Aptos" pitchFamily="34"/>
            </a:endParaRPr>
          </a:p>
          <a:p>
            <a:pPr marL="850885" lvl="1" indent="-465886">
              <a:lnSpc>
                <a:spcPts val="3850"/>
              </a:lnSpc>
              <a:buSzPct val="100000"/>
              <a:buFont typeface="Arial" pitchFamily="34"/>
              <a:buChar char="•"/>
            </a:pPr>
            <a:r>
              <a:rPr lang="en-US" sz="3300">
                <a:solidFill>
                  <a:srgbClr val="203F3E"/>
                </a:solidFill>
                <a:latin typeface="Aptos" pitchFamily="34"/>
              </a:rPr>
              <a:t>Energy Arbitrage Savings: Shift usage to cheaper or renewable times​</a:t>
            </a:r>
          </a:p>
          <a:p>
            <a:pPr marL="327272" lvl="1">
              <a:lnSpc>
                <a:spcPts val="3275"/>
              </a:lnSpc>
            </a:pPr>
            <a:endParaRPr lang="en-US" sz="3000">
              <a:solidFill>
                <a:srgbClr val="203F3E"/>
              </a:solidFill>
              <a:latin typeface="Aptos" pitchFamily="34"/>
            </a:endParaRPr>
          </a:p>
          <a:p>
            <a:pPr lvl="0"/>
            <a:endParaRPr lang="en-US">
              <a:solidFill>
                <a:srgbClr val="000000"/>
              </a:solidFill>
              <a:latin typeface="Aptos"/>
            </a:endParaRPr>
          </a:p>
        </p:txBody>
      </p:sp>
      <p:sp>
        <p:nvSpPr>
          <p:cNvPr id="4" name="Slide Number Placeholder 3">
            <a:extLst>
              <a:ext uri="{FF2B5EF4-FFF2-40B4-BE49-F238E27FC236}">
                <a16:creationId xmlns:a16="http://schemas.microsoft.com/office/drawing/2014/main" id="{DE16FC26-7207-ABDB-5F7B-21D268F1EA3A}"/>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D450B967-462F-4FA6-9641-4F46E79E973E}" type="slidenum">
              <a:t>22</a:t>
            </a:fld>
            <a:endParaRPr lang="cs-CZ">
              <a:solidFill>
                <a:srgbClr val="000000"/>
              </a:solidFill>
              <a:latin typeface="Apto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A465E-D904-38AC-CDFA-40EC27A597EF}"/>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25019EE9-204A-1B02-BBBA-B8CFD6AA0395}"/>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Edit- Other questions? </a:t>
            </a:r>
          </a:p>
          <a:p>
            <a:pPr lvl="0"/>
            <a:endParaRPr lang="en-US">
              <a:solidFill>
                <a:srgbClr val="000000"/>
              </a:solidFill>
              <a:latin typeface="Aptos"/>
            </a:endParaRPr>
          </a:p>
          <a:p>
            <a:pPr lvl="0"/>
            <a:r>
              <a:rPr lang="en-US">
                <a:solidFill>
                  <a:srgbClr val="000000"/>
                </a:solidFill>
                <a:latin typeface="Aptos"/>
              </a:rPr>
              <a:t>Visit our website, reach out soon, etc. </a:t>
            </a:r>
          </a:p>
          <a:p>
            <a:pPr lvl="0"/>
            <a:endParaRPr lang="en-US">
              <a:solidFill>
                <a:srgbClr val="000000"/>
              </a:solidFill>
              <a:latin typeface="Aptos"/>
            </a:endParaRPr>
          </a:p>
        </p:txBody>
      </p:sp>
      <p:sp>
        <p:nvSpPr>
          <p:cNvPr id="4" name="Slide Number Placeholder 3">
            <a:extLst>
              <a:ext uri="{FF2B5EF4-FFF2-40B4-BE49-F238E27FC236}">
                <a16:creationId xmlns:a16="http://schemas.microsoft.com/office/drawing/2014/main" id="{20A068AE-7CB4-F9B5-526A-466423A0A6B6}"/>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4BC49995-9562-4AD3-9F84-63F2539178CF}" type="slidenum">
              <a:t>23</a:t>
            </a:fld>
            <a:endParaRPr lang="en-US">
              <a:solidFill>
                <a:srgbClr val="000000"/>
              </a:solidFill>
              <a:latin typeface="Apto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74;g329bf18c7e1_4_0:notes">
            <a:extLst>
              <a:ext uri="{FF2B5EF4-FFF2-40B4-BE49-F238E27FC236}">
                <a16:creationId xmlns:a16="http://schemas.microsoft.com/office/drawing/2014/main" id="{880D904D-DC65-7086-4C52-15A8E6E2A40D}"/>
              </a:ext>
            </a:extLst>
          </p:cNvPr>
          <p:cNvSpPr>
            <a:spLocks noGrp="1" noRot="1" noChangeAspect="1"/>
          </p:cNvSpPr>
          <p:nvPr>
            <p:ph type="sldImg"/>
          </p:nvPr>
        </p:nvSpPr>
        <p:spPr>
          <a:xfrm>
            <a:off x="381003" y="685800"/>
            <a:ext cx="6096003" cy="3429000"/>
          </a:xfrm>
          <a:prstGeom prst="rect">
            <a:avLst/>
          </a:prstGeom>
          <a:noFill/>
          <a:ln>
            <a:noFill/>
            <a:prstDash val="solid"/>
          </a:ln>
        </p:spPr>
      </p:sp>
      <p:sp>
        <p:nvSpPr>
          <p:cNvPr id="3" name="Google Shape;475;g329bf18c7e1_4_0:notes">
            <a:extLst>
              <a:ext uri="{FF2B5EF4-FFF2-40B4-BE49-F238E27FC236}">
                <a16:creationId xmlns:a16="http://schemas.microsoft.com/office/drawing/2014/main" id="{08836057-BBA8-88F7-300F-45F71CF28AD2}"/>
              </a:ext>
            </a:extLst>
          </p:cNvPr>
          <p:cNvSpPr txBox="1">
            <a:spLocks noGrp="1"/>
          </p:cNvSpPr>
          <p:nvPr>
            <p:ph type="body" idx="1"/>
          </p:nvPr>
        </p:nvSpPr>
        <p:spPr>
          <a:xfrm>
            <a:off x="685800" y="4343400"/>
            <a:ext cx="5486400" cy="4114800"/>
          </a:xfrm>
          <a:prstGeom prst="rect">
            <a:avLst/>
          </a:prstGeom>
          <a:noFill/>
          <a:ln>
            <a:noFill/>
          </a:ln>
        </p:spPr>
        <p:txBody>
          <a:bodyPr vert="horz" wrap="square" lIns="91421" tIns="91421" rIns="91421" bIns="91421" anchor="t" anchorCtr="0" compatLnSpc="1">
            <a:no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F5EAD-9EC7-C5BF-8586-BB6298E284ED}"/>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BE9C8878-30F6-DC7F-A1FA-21EEFB15D529}"/>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SunSpec Alliance and Clean Coalition webinar. Jay Johnson, CTO, DER Security Corp.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D5AA6-0EAD-B243-C905-8AC5ACE14F8B}"/>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6DB9A313-D979-1E38-A5DB-679BB15D3900}"/>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IEEE 1547-2018 and UL 1741 SB made grid support mandatory, not optional. The power stage already does voltage regulation, frequency response, ride-through and active power control, and it does them autonomously in under a second. Nothing has to be added to the hardware. The gap is reaching it, which is the next slide.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B4650-3C28-0EC3-EC62-A0D8E2163967}"/>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EAF180F2-B8A7-8908-FAE2-407D0194C789}"/>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CEC GFO-25-301 DRIVES. EVGateway is prime, Zum provides the depots, DERSec provides the IEEE 2030.5 aggregation and DER cybersecurity. None of the target depots are FlexConnect-enabled today. The point: energize months earlier and defer ratepayer-funded upgrades. Spotlight: CEC is putting money behind IEEE 2030.5 native networks, not proprietary integrations.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E2DE7-45AC-E446-B72C-5FD09199D9B0}"/>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5039C4D6-A4E8-4168-D5C8-0DF39C12C455}"/>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CEC GFO-25-302 CHOIR, our bid is Project SYMPHONY. DERSec prime with Qcells, Prologis and LBNL. LBNL's FAST-DERMS flexible resource scheduler is the optimization layer. Digital-twin-in-the-loop against PG&amp;E's DERMS de-risks the field work. Talk track for the third bullet: EnergyHub reached out this morning asking for detail on our Schneider grid DERMS integration, because they are bidding a project. Name them live only if you are comfortable doing so on a recording.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78CA55-635A-C11A-E52D-CAED9458AC94}"/>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E9769E3C-5085-F0AC-725E-8BBFD60BF55D}"/>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Satori launched at New York Climate Week with SunSpec Alliance. The client stack is Apache 2.0 and stays open; Satori Scout is the DERSec commercial reference app. The panel is the whole argument for open markets: bespoke integration is what caps VPPs at megawatt scale, and one standard link repeated is what gets you to gigawatts.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DBA5A3-9ADA-A5B7-C23D-54B7A5EA64B7}"/>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16EC4D77-2CC2-B179-0307-1834C5AC2BB0}"/>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pPr lvl="0"/>
            <a:r>
              <a:rPr lang="en-US">
                <a:solidFill>
                  <a:srgbClr val="000000"/>
                </a:solidFill>
                <a:latin typeface="Aptos"/>
              </a:rPr>
              <a:t>DERSync is the CSIP aggregator, Sentry is the power-aware IDS, and we ship pre-built connectors into grid DERMS platforms so a utility program does not start from zero. dersec.io, jay@dersec.io.</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E8519-EFF4-58FF-5F88-941892A0E126}"/>
              </a:ext>
            </a:extLst>
          </p:cNvPr>
          <p:cNvSpPr>
            <a:spLocks noGrp="1" noRot="1" noChangeAspect="1"/>
          </p:cNvSpPr>
          <p:nvPr>
            <p:ph type="sldImg"/>
          </p:nvPr>
        </p:nvSpPr>
        <p:spPr>
          <a:xfrm>
            <a:off x="0" y="0"/>
            <a:ext cx="0" cy="0"/>
          </a:xfrm>
          <a:prstGeom prst="rect">
            <a:avLst/>
          </a:prstGeom>
          <a:noFill/>
          <a:ln>
            <a:noFill/>
            <a:prstDash val="solid"/>
          </a:ln>
        </p:spPr>
      </p:sp>
      <p:sp>
        <p:nvSpPr>
          <p:cNvPr id="3" name="Notes Placeholder 2">
            <a:extLst>
              <a:ext uri="{FF2B5EF4-FFF2-40B4-BE49-F238E27FC236}">
                <a16:creationId xmlns:a16="http://schemas.microsoft.com/office/drawing/2014/main" id="{B84B5BD8-DDA4-E7C2-433D-7468AA804989}"/>
              </a:ext>
            </a:extLst>
          </p:cNvPr>
          <p:cNvSpPr txBox="1">
            <a:spLocks noGrp="1"/>
          </p:cNvSpPr>
          <p:nvPr>
            <p:ph type="body" idx="1"/>
          </p:nvPr>
        </p:nvSpPr>
        <p:spPr>
          <a:xfrm>
            <a:off x="0" y="0"/>
            <a:ext cx="0" cy="0"/>
          </a:xfrm>
          <a:prstGeom prst="rect">
            <a:avLst/>
          </a:prstGeom>
          <a:noFill/>
          <a:ln>
            <a:noFill/>
          </a:ln>
        </p:spPr>
        <p:txBody>
          <a:bodyPr vert="horz" wrap="square" lIns="91440" tIns="45720" rIns="91440" bIns="45720" anchor="t" anchorCtr="0" compatLnSpc="1">
            <a:noAutofit/>
          </a:bodyPr>
          <a:lstStyle/>
          <a:p>
            <a:endParaRPr lang="en-US"/>
          </a:p>
        </p:txBody>
      </p:sp>
      <p:sp>
        <p:nvSpPr>
          <p:cNvPr id="4" name="Slide Number Placeholder 3">
            <a:extLst>
              <a:ext uri="{FF2B5EF4-FFF2-40B4-BE49-F238E27FC236}">
                <a16:creationId xmlns:a16="http://schemas.microsoft.com/office/drawing/2014/main" id="{EE8BFD4B-0C70-B17A-4F48-A6C6D6298D44}"/>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p>
            <a:pPr lvl="0"/>
            <a:fld id="{E671778B-1331-4EA6-A7D2-4BFE1CDC5F8E}" type="slidenum">
              <a:t>36</a:t>
            </a:fld>
            <a:endParaRPr lang="en-US">
              <a:solidFill>
                <a:srgbClr val="000000"/>
              </a:solidFill>
              <a:latin typeface="Apto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738545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8F7"/>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77008BB-3859-8E15-ECFC-6A1836E3466A}"/>
              </a:ext>
            </a:extLst>
          </p:cNvPr>
          <p:cNvSpPr/>
          <p:nvPr/>
        </p:nvSpPr>
        <p:spPr>
          <a:xfrm>
            <a:off x="0" y="0"/>
            <a:ext cx="12191695" cy="91440"/>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 name="Shape 1">
            <a:extLst>
              <a:ext uri="{FF2B5EF4-FFF2-40B4-BE49-F238E27FC236}">
                <a16:creationId xmlns:a16="http://schemas.microsoft.com/office/drawing/2014/main" id="{F547D2E4-73F7-F4F7-E6C9-38216756C1B8}"/>
              </a:ext>
            </a:extLst>
          </p:cNvPr>
          <p:cNvSpPr/>
          <p:nvPr/>
        </p:nvSpPr>
        <p:spPr>
          <a:xfrm>
            <a:off x="502920" y="6510527"/>
            <a:ext cx="11183111"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val f6"/>
              <a:gd name="f13" fmla="*/ f7 f0 1"/>
              <a:gd name="f14" fmla="*/ f8 f0 1"/>
              <a:gd name="f15" fmla="?: f9 f3 1"/>
              <a:gd name="f16" fmla="?: f10 f4 1"/>
              <a:gd name="f17" fmla="?: f11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27 f26 1"/>
              <a:gd name="f33" fmla="*/ f28 f26 1"/>
              <a:gd name="f34" fmla="*/ f12 f26 1"/>
              <a:gd name="f35" fmla="*/ f29 f26 1"/>
              <a:gd name="f36" fmla="*/ f30 f26 1"/>
            </a:gdLst>
            <a:ahLst/>
            <a:cxnLst>
              <a:cxn ang="3cd4">
                <a:pos x="hc" y="t"/>
              </a:cxn>
              <a:cxn ang="0">
                <a:pos x="r" y="vc"/>
              </a:cxn>
              <a:cxn ang="cd4">
                <a:pos x="hc" y="b"/>
              </a:cxn>
              <a:cxn ang="cd2">
                <a:pos x="l" y="vc"/>
              </a:cxn>
              <a:cxn ang="f24">
                <a:pos x="f34" y="f34"/>
              </a:cxn>
              <a:cxn ang="f25">
                <a:pos x="f35" y="f36"/>
              </a:cxn>
            </a:cxnLst>
            <a:rect l="f31" t="f31" r="f32" b="f33"/>
            <a:pathLst>
              <a:path>
                <a:moveTo>
                  <a:pt x="f34" y="f34"/>
                </a:moveTo>
                <a:lnTo>
                  <a:pt x="f35" y="f36"/>
                </a:lnTo>
              </a:path>
            </a:pathLst>
          </a:custGeom>
          <a:noFill/>
          <a:ln w="12701" cap="flat">
            <a:solidFill>
              <a:srgbClr val="D9DEDC"/>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4" name="Slide Number Placeholder 0">
            <a:extLst>
              <a:ext uri="{FF2B5EF4-FFF2-40B4-BE49-F238E27FC236}">
                <a16:creationId xmlns:a16="http://schemas.microsoft.com/office/drawing/2014/main" id="{9DC718C8-321A-9EB5-7843-7EB8236DB898}"/>
              </a:ext>
            </a:extLst>
          </p:cNvPr>
          <p:cNvSpPr txBox="1">
            <a:spLocks noGrp="1"/>
          </p:cNvSpPr>
          <p:nvPr>
            <p:ph type="sldNum" sz="quarter" idx="8"/>
          </p:nvPr>
        </p:nvSpPr>
        <p:spPr/>
        <p:txBody>
          <a:bodyPr/>
          <a:lstStyle>
            <a:lvl1pPr>
              <a:defRPr/>
            </a:lvl1pPr>
          </a:lstStyle>
          <a:p>
            <a:pPr lvl="0"/>
            <a:fld id="{6C420147-6770-4265-A39A-372AD7D1E549}" type="slidenum">
              <a:t>‹#›</a:t>
            </a:fld>
            <a:endParaRPr lang="en-US"/>
          </a:p>
        </p:txBody>
      </p:sp>
    </p:spTree>
    <p:extLst>
      <p:ext uri="{BB962C8B-B14F-4D97-AF65-F5344CB8AC3E}">
        <p14:creationId xmlns:p14="http://schemas.microsoft.com/office/powerpoint/2010/main" val="394057929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A2FB57-77EB-5EA2-9824-87503C8DE611}"/>
              </a:ext>
            </a:extLst>
          </p:cNvPr>
          <p:cNvSpPr txBox="1">
            <a:spLocks noGrp="1"/>
          </p:cNvSpPr>
          <p:nvPr>
            <p:ph sz="quarter" idx="4294967295"/>
          </p:nvPr>
        </p:nvSpPr>
        <p:spPr>
          <a:xfrm>
            <a:off x="556842" y="1266608"/>
            <a:ext cx="9272948" cy="4898623"/>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800"/>
              </a:spcBef>
              <a:spcAft>
                <a:spcPts val="0"/>
              </a:spcAft>
              <a:buSzPct val="100000"/>
              <a:buFont typeface="Arial" pitchFamily="34"/>
              <a:tabLst/>
              <a:defRPr lang="en-US" sz="3200" b="0" i="0" u="none" strike="noStrike" cap="none" spc="0" baseline="0">
                <a:solidFill>
                  <a:srgbClr val="000000"/>
                </a:solidFill>
                <a:uFillTx/>
                <a:latin typeface="Aptos"/>
              </a:defRPr>
            </a:lvl1pPr>
            <a:lvl2pPr marL="742950" marR="0" lvl="1" indent="-285750" fontAlgn="auto">
              <a:lnSpc>
                <a:spcPct val="100000"/>
              </a:lnSpc>
              <a:spcBef>
                <a:spcPts val="700"/>
              </a:spcBef>
              <a:spcAft>
                <a:spcPts val="0"/>
              </a:spcAft>
              <a:buSzPct val="100000"/>
              <a:buFont typeface="Arial" pitchFamily="34"/>
              <a:buChar char="–"/>
              <a:tabLst/>
              <a:defRPr lang="en-US" sz="2800" b="0" i="0" u="none" strike="noStrike" cap="none" spc="0" baseline="0">
                <a:solidFill>
                  <a:srgbClr val="000000"/>
                </a:solidFill>
                <a:uFillTx/>
                <a:latin typeface="Aptos"/>
              </a:defRPr>
            </a:lvl2pPr>
            <a:lvl3pPr marR="0" lvl="2" fontAlgn="auto">
              <a:lnSpc>
                <a:spcPct val="100000"/>
              </a:lnSpc>
              <a:spcBef>
                <a:spcPts val="600"/>
              </a:spcBef>
              <a:spcAft>
                <a:spcPts val="0"/>
              </a:spcAft>
              <a:buSzPct val="100000"/>
              <a:buFont typeface="Arial" pitchFamily="34"/>
              <a:tabLst/>
              <a:defRPr lang="en-US" sz="2400" b="0" i="0" u="none" strike="noStrike" cap="none" spc="0" baseline="0">
                <a:solidFill>
                  <a:srgbClr val="000000"/>
                </a:solidFill>
                <a:uFillTx/>
                <a:latin typeface="Aptos"/>
              </a:defRPr>
            </a:lvl3pPr>
            <a:lvl4pPr marR="0" lvl="3" fontAlgn="auto">
              <a:lnSpc>
                <a:spcPct val="100000"/>
              </a:lnSpc>
              <a:spcAft>
                <a:spcPts val="0"/>
              </a:spcAft>
              <a:buSzPct val="100000"/>
              <a:buFont typeface="Arial" pitchFamily="34"/>
              <a:buChar char="–"/>
              <a:tabLst/>
              <a:defRPr lang="en-US" sz="2000" b="0" i="0" u="none" strike="noStrike" cap="none" spc="0" baseline="0">
                <a:solidFill>
                  <a:srgbClr val="000000"/>
                </a:solidFill>
                <a:uFillTx/>
                <a:latin typeface="Aptos"/>
              </a:defRPr>
            </a:lvl4pPr>
            <a:lvl5pPr marR="0" lvl="4" fontAlgn="auto">
              <a:lnSpc>
                <a:spcPct val="100000"/>
              </a:lnSpc>
              <a:spcAft>
                <a:spcPts val="0"/>
              </a:spcAft>
              <a:buSzPct val="100000"/>
              <a:buFont typeface="Arial" pitchFamily="34"/>
              <a:buChar char="»"/>
              <a:tabLst/>
              <a:defRPr lang="en-US" sz="2000" b="0" i="0" u="none" strike="noStrike" cap="none" spc="0" baseline="0">
                <a:solidFill>
                  <a:srgbClr val="000000"/>
                </a:solidFill>
                <a:uFillTx/>
                <a:latin typeface="Apto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8968DABA-C6F1-3FE0-87ED-04E9D7F46B46}"/>
              </a:ext>
            </a:extLst>
          </p:cNvPr>
          <p:cNvSpPr txBox="1">
            <a:spLocks noGrp="1"/>
          </p:cNvSpPr>
          <p:nvPr>
            <p:ph type="dt" sz="quarter" idx="7"/>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Aptos"/>
              </a:defRPr>
            </a:lvl1pPr>
          </a:lstStyle>
          <a:p>
            <a:pPr lvl="0"/>
            <a:endParaRPr lang="en-US"/>
          </a:p>
        </p:txBody>
      </p:sp>
      <p:sp>
        <p:nvSpPr>
          <p:cNvPr id="4" name="Footer Placeholder 4">
            <a:extLst>
              <a:ext uri="{FF2B5EF4-FFF2-40B4-BE49-F238E27FC236}">
                <a16:creationId xmlns:a16="http://schemas.microsoft.com/office/drawing/2014/main" id="{14C1231E-9168-EFCF-032E-7A42EC6D89ED}"/>
              </a:ext>
            </a:extLst>
          </p:cNvPr>
          <p:cNvSpPr txBox="1">
            <a:spLocks noGrp="1"/>
          </p:cNvSpPr>
          <p:nvPr>
            <p:ph type="ftr" sz="quarter" idx="9"/>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Aptos"/>
              </a:defRPr>
            </a:lvl1pPr>
          </a:lstStyle>
          <a:p>
            <a:pPr lvl="0"/>
            <a:r>
              <a:rPr lang="en-US"/>
              <a:t>SunSpec Alliance 2024</a:t>
            </a:r>
          </a:p>
        </p:txBody>
      </p:sp>
      <p:sp>
        <p:nvSpPr>
          <p:cNvPr id="5" name="Slide Number Placeholder 5">
            <a:extLst>
              <a:ext uri="{FF2B5EF4-FFF2-40B4-BE49-F238E27FC236}">
                <a16:creationId xmlns:a16="http://schemas.microsoft.com/office/drawing/2014/main" id="{ACFFAE92-892E-89D4-3751-0D39C78AA298}"/>
              </a:ext>
            </a:extLst>
          </p:cNvPr>
          <p:cNvSpPr txBox="1">
            <a:spLocks noGrp="1"/>
          </p:cNvSpPr>
          <p:nvPr>
            <p:ph type="sldNum" sz="quarter" idx="8"/>
          </p:nvPr>
        </p:nvSpPr>
        <p:spPr/>
        <p:txBody>
          <a:bodyPr/>
          <a:lstStyle>
            <a:lvl1pPr>
              <a:defRPr/>
            </a:lvl1pPr>
          </a:lstStyle>
          <a:p>
            <a:pPr lvl="0"/>
            <a:fld id="{8E7EF016-8173-4218-A44E-E56FFD2671E0}" type="slidenum">
              <a:t>‹#›</a:t>
            </a:fld>
            <a:endParaRPr lang="en-US"/>
          </a:p>
        </p:txBody>
      </p:sp>
      <p:sp>
        <p:nvSpPr>
          <p:cNvPr id="6" name="Title 6">
            <a:extLst>
              <a:ext uri="{FF2B5EF4-FFF2-40B4-BE49-F238E27FC236}">
                <a16:creationId xmlns:a16="http://schemas.microsoft.com/office/drawing/2014/main" id="{0D4EFC92-4AD6-E3F4-8533-CA7A9C456F2F}"/>
              </a:ext>
            </a:extLst>
          </p:cNvPr>
          <p:cNvSpPr txBox="1">
            <a:spLocks noGrp="1"/>
          </p:cNvSpPr>
          <p:nvPr>
            <p:ph type="title"/>
          </p:nvPr>
        </p:nvSpPr>
        <p:spPr>
          <a:xfrm>
            <a:off x="556842" y="326568"/>
            <a:ext cx="9272957" cy="716523"/>
          </a:xfrm>
          <a:prstGeom prst="rect">
            <a:avLst/>
          </a:prstGeom>
          <a:noFill/>
          <a:ln>
            <a:noFill/>
          </a:ln>
        </p:spPr>
        <p:txBody>
          <a:bodyPr vert="horz" wrap="square" lIns="91440" tIns="45720" rIns="91440" bIns="45720" anchor="ctr" anchorCtr="1" compatLnSpc="1">
            <a:normAutofit/>
          </a:bodyPr>
          <a:lstStyle>
            <a:lvl1pPr marL="0" marR="0" lvl="0" indent="0" algn="ctr" fontAlgn="auto">
              <a:lnSpc>
                <a:spcPct val="100000"/>
              </a:lnSpc>
              <a:spcBef>
                <a:spcPts val="0"/>
              </a:spcBef>
              <a:spcAft>
                <a:spcPts val="0"/>
              </a:spcAft>
              <a:tabLst/>
              <a:defRPr lang="en-US" sz="3200" b="0" i="0" u="none" strike="noStrike" cap="none" spc="0" baseline="0">
                <a:solidFill>
                  <a:srgbClr val="000000"/>
                </a:solidFill>
                <a:uFillTx/>
                <a:latin typeface="Aptos Display"/>
              </a:defRPr>
            </a:lvl1pPr>
          </a:lstStyle>
          <a:p>
            <a:pPr lvl="0"/>
            <a:r>
              <a:rPr lang="en-US"/>
              <a:t>CLICK TO EDIT MASTER TITLE STYLE</a:t>
            </a:r>
          </a:p>
        </p:txBody>
      </p:sp>
    </p:spTree>
    <p:extLst>
      <p:ext uri="{BB962C8B-B14F-4D97-AF65-F5344CB8AC3E}">
        <p14:creationId xmlns:p14="http://schemas.microsoft.com/office/powerpoint/2010/main" val="7385806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4B1A38-3C20-1921-70CA-A2BF2DE7C30A}"/>
              </a:ext>
            </a:extLst>
          </p:cNvPr>
          <p:cNvSpPr txBox="1">
            <a:spLocks noGrp="1"/>
          </p:cNvSpPr>
          <p:nvPr>
            <p:ph type="dt" sz="quarter" idx="7"/>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Aptos"/>
              </a:defRPr>
            </a:lvl1pPr>
          </a:lstStyle>
          <a:p>
            <a:pPr lvl="0"/>
            <a:fld id="{677E3B28-50FD-4AD8-BBEC-A86D0CA7A888}" type="datetime1">
              <a:rPr lang="en-US"/>
              <a:pPr lvl="0"/>
              <a:t>10/6/2026</a:t>
            </a:fld>
            <a:endParaRPr lang="en-US"/>
          </a:p>
        </p:txBody>
      </p:sp>
      <p:sp>
        <p:nvSpPr>
          <p:cNvPr id="3" name="Footer Placeholder 2">
            <a:extLst>
              <a:ext uri="{FF2B5EF4-FFF2-40B4-BE49-F238E27FC236}">
                <a16:creationId xmlns:a16="http://schemas.microsoft.com/office/drawing/2014/main" id="{CE9EE7C7-3F25-63B2-09DC-DA6FF5DD7E98}"/>
              </a:ext>
            </a:extLst>
          </p:cNvPr>
          <p:cNvSpPr txBox="1">
            <a:spLocks noGrp="1"/>
          </p:cNvSpPr>
          <p:nvPr>
            <p:ph type="ftr" sz="quarter" idx="9"/>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Aptos"/>
              </a:defRPr>
            </a:lvl1pPr>
          </a:lstStyle>
          <a:p>
            <a:pPr lvl="0"/>
            <a:endParaRPr lang="en-US"/>
          </a:p>
        </p:txBody>
      </p:sp>
      <p:sp>
        <p:nvSpPr>
          <p:cNvPr id="4" name="Slide Number Placeholder 3">
            <a:extLst>
              <a:ext uri="{FF2B5EF4-FFF2-40B4-BE49-F238E27FC236}">
                <a16:creationId xmlns:a16="http://schemas.microsoft.com/office/drawing/2014/main" id="{9DAAF322-9D72-2A0F-F2B2-4ACAFCF10344}"/>
              </a:ext>
            </a:extLst>
          </p:cNvPr>
          <p:cNvSpPr txBox="1">
            <a:spLocks noGrp="1"/>
          </p:cNvSpPr>
          <p:nvPr>
            <p:ph type="sldNum" sz="quarter" idx="8"/>
          </p:nvPr>
        </p:nvSpPr>
        <p:spPr/>
        <p:txBody>
          <a:bodyPr/>
          <a:lstStyle>
            <a:lvl1pPr>
              <a:defRPr/>
            </a:lvl1pPr>
          </a:lstStyle>
          <a:p>
            <a:pPr lvl="0"/>
            <a:fld id="{0E41AB84-9237-4CCC-84DB-55894CD19D12}" type="slidenum">
              <a:t>‹#›</a:t>
            </a:fld>
            <a:endParaRPr lang="en-US"/>
          </a:p>
        </p:txBody>
      </p:sp>
    </p:spTree>
    <p:extLst>
      <p:ext uri="{BB962C8B-B14F-4D97-AF65-F5344CB8AC3E}">
        <p14:creationId xmlns:p14="http://schemas.microsoft.com/office/powerpoint/2010/main" val="99208878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In progress 6">
    <p:bg>
      <p:bgPr>
        <a:solidFill>
          <a:srgbClr val="FFFFFF"/>
        </a:solidFill>
        <a:effectLst/>
      </p:bgPr>
    </p:bg>
    <p:spTree>
      <p:nvGrpSpPr>
        <p:cNvPr id="1" name=""/>
        <p:cNvGrpSpPr/>
        <p:nvPr/>
      </p:nvGrpSpPr>
      <p:grpSpPr>
        <a:xfrm>
          <a:off x="0" y="0"/>
          <a:ext cx="0" cy="0"/>
          <a:chOff x="0" y="0"/>
          <a:chExt cx="0" cy="0"/>
        </a:xfrm>
      </p:grpSpPr>
      <p:grpSp>
        <p:nvGrpSpPr>
          <p:cNvPr id="2" name="Group 9">
            <a:extLst>
              <a:ext uri="{FF2B5EF4-FFF2-40B4-BE49-F238E27FC236}">
                <a16:creationId xmlns:a16="http://schemas.microsoft.com/office/drawing/2014/main" id="{F1C0ECA2-2F99-7163-9DDA-A4FD8EBB220F}"/>
              </a:ext>
            </a:extLst>
          </p:cNvPr>
          <p:cNvGrpSpPr/>
          <p:nvPr/>
        </p:nvGrpSpPr>
        <p:grpSpPr>
          <a:xfrm>
            <a:off x="791029" y="1892204"/>
            <a:ext cx="10609938" cy="4271921"/>
            <a:chOff x="791029" y="1892204"/>
            <a:chExt cx="10609938" cy="4271921"/>
          </a:xfrm>
        </p:grpSpPr>
        <p:cxnSp>
          <p:nvCxnSpPr>
            <p:cNvPr id="3" name="Straight Connector 13">
              <a:extLst>
                <a:ext uri="{FF2B5EF4-FFF2-40B4-BE49-F238E27FC236}">
                  <a16:creationId xmlns:a16="http://schemas.microsoft.com/office/drawing/2014/main" id="{464E1429-774B-D825-47D8-9E350A36B331}"/>
                </a:ext>
              </a:extLst>
            </p:cNvPr>
            <p:cNvCxnSpPr/>
            <p:nvPr/>
          </p:nvCxnSpPr>
          <p:spPr>
            <a:xfrm>
              <a:off x="791029" y="2680700"/>
              <a:ext cx="2947605" cy="0"/>
            </a:xfrm>
            <a:prstGeom prst="straightConnector1">
              <a:avLst/>
            </a:prstGeom>
            <a:noFill/>
            <a:ln w="6345" cap="flat">
              <a:solidFill>
                <a:srgbClr val="203F3E"/>
              </a:solidFill>
              <a:prstDash val="solid"/>
              <a:miter/>
            </a:ln>
            <a:effectLst>
              <a:outerShdw dist="22997" dir="5400000" algn="tl">
                <a:srgbClr val="000000">
                  <a:alpha val="35000"/>
                </a:srgbClr>
              </a:outerShdw>
            </a:effectLst>
          </p:spPr>
        </p:cxnSp>
        <p:sp>
          <p:nvSpPr>
            <p:cNvPr id="4" name="TextBox 15">
              <a:extLst>
                <a:ext uri="{FF2B5EF4-FFF2-40B4-BE49-F238E27FC236}">
                  <a16:creationId xmlns:a16="http://schemas.microsoft.com/office/drawing/2014/main" id="{8813D02D-E40A-CDA6-3677-72815BF7B58B}"/>
                </a:ext>
              </a:extLst>
            </p:cNvPr>
            <p:cNvSpPr txBox="1"/>
            <p:nvPr/>
          </p:nvSpPr>
          <p:spPr>
            <a:xfrm rot="10799991">
              <a:off x="791029" y="2796811"/>
              <a:ext cx="3343540" cy="99810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noAutofit/>
            </a:bodyPr>
            <a:lstStyle/>
            <a:p>
              <a:pPr marL="31693" marR="0" lvl="0" indent="0" algn="l" defTabSz="914400" rtl="0" fontAlgn="auto" hangingPunct="1">
                <a:lnSpc>
                  <a:spcPct val="107000"/>
                </a:lnSpc>
                <a:spcBef>
                  <a:spcPts val="75"/>
                </a:spcBef>
                <a:spcAft>
                  <a:spcPts val="75"/>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Graphik"/>
                <a:ea typeface="Calibri" pitchFamily="34"/>
                <a:cs typeface="Times New Roman" pitchFamily="18"/>
              </a:endParaRPr>
            </a:p>
          </p:txBody>
        </p:sp>
        <p:cxnSp>
          <p:nvCxnSpPr>
            <p:cNvPr id="5" name="Straight Connector 18">
              <a:extLst>
                <a:ext uri="{FF2B5EF4-FFF2-40B4-BE49-F238E27FC236}">
                  <a16:creationId xmlns:a16="http://schemas.microsoft.com/office/drawing/2014/main" id="{8E6D2D53-80DE-0C0C-AC0B-0CAECB3A992A}"/>
                </a:ext>
              </a:extLst>
            </p:cNvPr>
            <p:cNvCxnSpPr/>
            <p:nvPr/>
          </p:nvCxnSpPr>
          <p:spPr>
            <a:xfrm>
              <a:off x="4622804" y="2680700"/>
              <a:ext cx="2947595" cy="0"/>
            </a:xfrm>
            <a:prstGeom prst="straightConnector1">
              <a:avLst/>
            </a:prstGeom>
            <a:noFill/>
            <a:ln w="6345" cap="flat">
              <a:solidFill>
                <a:srgbClr val="203F3E"/>
              </a:solidFill>
              <a:prstDash val="solid"/>
              <a:miter/>
            </a:ln>
            <a:effectLst>
              <a:outerShdw dist="22997" dir="5400000" algn="tl">
                <a:srgbClr val="000000">
                  <a:alpha val="35000"/>
                </a:srgbClr>
              </a:outerShdw>
            </a:effectLst>
          </p:spPr>
        </p:cxnSp>
        <p:cxnSp>
          <p:nvCxnSpPr>
            <p:cNvPr id="6" name="Straight Connector 20">
              <a:extLst>
                <a:ext uri="{FF2B5EF4-FFF2-40B4-BE49-F238E27FC236}">
                  <a16:creationId xmlns:a16="http://schemas.microsoft.com/office/drawing/2014/main" id="{8B53B80A-D80F-323D-D725-6A06111BB5F6}"/>
                </a:ext>
              </a:extLst>
            </p:cNvPr>
            <p:cNvCxnSpPr/>
            <p:nvPr/>
          </p:nvCxnSpPr>
          <p:spPr>
            <a:xfrm>
              <a:off x="8453371" y="2680700"/>
              <a:ext cx="2947596" cy="0"/>
            </a:xfrm>
            <a:prstGeom prst="straightConnector1">
              <a:avLst/>
            </a:prstGeom>
            <a:noFill/>
            <a:ln w="6345" cap="flat">
              <a:solidFill>
                <a:srgbClr val="203F3E"/>
              </a:solidFill>
              <a:prstDash val="solid"/>
              <a:miter/>
            </a:ln>
            <a:effectLst>
              <a:outerShdw dist="22997" dir="5400000" algn="tl">
                <a:srgbClr val="000000">
                  <a:alpha val="35000"/>
                </a:srgbClr>
              </a:outerShdw>
            </a:effectLst>
          </p:spPr>
        </p:cxnSp>
        <p:sp>
          <p:nvSpPr>
            <p:cNvPr id="7" name="Oval 21">
              <a:extLst>
                <a:ext uri="{FF2B5EF4-FFF2-40B4-BE49-F238E27FC236}">
                  <a16:creationId xmlns:a16="http://schemas.microsoft.com/office/drawing/2014/main" id="{C8AEAF09-E678-CA1C-CCEF-64CFA860AA8F}"/>
                </a:ext>
              </a:extLst>
            </p:cNvPr>
            <p:cNvSpPr/>
            <p:nvPr/>
          </p:nvSpPr>
          <p:spPr>
            <a:xfrm>
              <a:off x="4715231" y="1892204"/>
              <a:ext cx="566928" cy="56692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FFFFFF"/>
                </a:solidFill>
                <a:uFillTx/>
                <a:latin typeface="Graphik"/>
              </a:endParaRPr>
            </a:p>
          </p:txBody>
        </p:sp>
        <p:sp>
          <p:nvSpPr>
            <p:cNvPr id="8" name="Oval 22">
              <a:extLst>
                <a:ext uri="{FF2B5EF4-FFF2-40B4-BE49-F238E27FC236}">
                  <a16:creationId xmlns:a16="http://schemas.microsoft.com/office/drawing/2014/main" id="{B0F62968-8ED7-02DD-6240-E9615D88EDBD}"/>
                </a:ext>
              </a:extLst>
            </p:cNvPr>
            <p:cNvSpPr/>
            <p:nvPr/>
          </p:nvSpPr>
          <p:spPr>
            <a:xfrm>
              <a:off x="8554532" y="1903753"/>
              <a:ext cx="566928" cy="56692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cap="flat">
              <a:noFill/>
              <a:prstDash val="solid"/>
            </a:ln>
            <a:effectLst>
              <a:outerShdw dist="38096" dir="2700000" algn="tl">
                <a:srgbClr val="000000">
                  <a:alpha val="4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Graphik"/>
              </a:endParaRPr>
            </a:p>
          </p:txBody>
        </p:sp>
        <p:sp>
          <p:nvSpPr>
            <p:cNvPr id="9" name="Oval 23">
              <a:extLst>
                <a:ext uri="{FF2B5EF4-FFF2-40B4-BE49-F238E27FC236}">
                  <a16:creationId xmlns:a16="http://schemas.microsoft.com/office/drawing/2014/main" id="{F0EE2B13-66ED-7C70-CEF4-F81A4BE782A7}"/>
                </a:ext>
              </a:extLst>
            </p:cNvPr>
            <p:cNvSpPr/>
            <p:nvPr/>
          </p:nvSpPr>
          <p:spPr>
            <a:xfrm>
              <a:off x="899193" y="4146227"/>
              <a:ext cx="566790" cy="56679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cap="flat">
              <a:noFill/>
              <a:prstDash val="solid"/>
            </a:ln>
            <a:effectLst>
              <a:outerShdw dist="38096" dir="2700000" algn="tl">
                <a:srgbClr val="000000">
                  <a:alpha val="4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Graphik"/>
              </a:endParaRPr>
            </a:p>
          </p:txBody>
        </p:sp>
        <p:sp>
          <p:nvSpPr>
            <p:cNvPr id="10" name="TextBox 37">
              <a:extLst>
                <a:ext uri="{FF2B5EF4-FFF2-40B4-BE49-F238E27FC236}">
                  <a16:creationId xmlns:a16="http://schemas.microsoft.com/office/drawing/2014/main" id="{B45BC19A-F314-A8C7-3B9E-18BFE8757441}"/>
                </a:ext>
              </a:extLst>
            </p:cNvPr>
            <p:cNvSpPr txBox="1"/>
            <p:nvPr/>
          </p:nvSpPr>
          <p:spPr>
            <a:xfrm rot="10799991">
              <a:off x="4622794" y="5049024"/>
              <a:ext cx="3519534" cy="1115101"/>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noAutofit/>
            </a:bodyPr>
            <a:lstStyle/>
            <a:p>
              <a:pPr marL="31693" marR="0" lvl="0" indent="0" algn="l" defTabSz="914400" rtl="0" fontAlgn="auto" hangingPunct="1">
                <a:lnSpc>
                  <a:spcPct val="107000"/>
                </a:lnSpc>
                <a:spcBef>
                  <a:spcPts val="75"/>
                </a:spcBef>
                <a:spcAft>
                  <a:spcPts val="75"/>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Graphik"/>
                <a:ea typeface="Calibri" pitchFamily="34"/>
                <a:cs typeface="Times New Roman" pitchFamily="18"/>
              </a:endParaRPr>
            </a:p>
          </p:txBody>
        </p:sp>
      </p:grpSp>
      <p:sp>
        <p:nvSpPr>
          <p:cNvPr id="11" name="Text Placeholder 27">
            <a:extLst>
              <a:ext uri="{FF2B5EF4-FFF2-40B4-BE49-F238E27FC236}">
                <a16:creationId xmlns:a16="http://schemas.microsoft.com/office/drawing/2014/main" id="{5351B560-B18C-6E47-2329-A6464D54B9B0}"/>
              </a:ext>
            </a:extLst>
          </p:cNvPr>
          <p:cNvSpPr txBox="1">
            <a:spLocks noGrp="1"/>
          </p:cNvSpPr>
          <p:nvPr>
            <p:ph type="body" sz="quarter" idx="4294967295"/>
          </p:nvPr>
        </p:nvSpPr>
        <p:spPr>
          <a:xfrm>
            <a:off x="341967" y="359569"/>
            <a:ext cx="8839184" cy="67825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1200"/>
              </a:spcBef>
              <a:spcAft>
                <a:spcPts val="0"/>
              </a:spcAft>
              <a:buNone/>
              <a:tabLst/>
              <a:defRPr lang="en-US" sz="4800" b="1" i="0" u="none" strike="noStrike" cap="none" spc="0" baseline="0">
                <a:solidFill>
                  <a:srgbClr val="203F3E"/>
                </a:solidFill>
                <a:uFillTx/>
                <a:latin typeface="Aptos"/>
              </a:defRPr>
            </a:lvl1pPr>
          </a:lstStyle>
          <a:p>
            <a:pPr lvl="0"/>
            <a:endParaRPr lang="en-US"/>
          </a:p>
        </p:txBody>
      </p:sp>
      <p:sp>
        <p:nvSpPr>
          <p:cNvPr id="12" name="Text Placeholder 27">
            <a:extLst>
              <a:ext uri="{FF2B5EF4-FFF2-40B4-BE49-F238E27FC236}">
                <a16:creationId xmlns:a16="http://schemas.microsoft.com/office/drawing/2014/main" id="{F860AF22-5A8D-D846-6FDB-8205C4EB28A2}"/>
              </a:ext>
            </a:extLst>
          </p:cNvPr>
          <p:cNvSpPr txBox="1">
            <a:spLocks noGrp="1"/>
          </p:cNvSpPr>
          <p:nvPr>
            <p:ph type="body" sz="quarter" idx="4294967295"/>
          </p:nvPr>
        </p:nvSpPr>
        <p:spPr>
          <a:xfrm>
            <a:off x="1337200" y="2098666"/>
            <a:ext cx="1635376" cy="421959"/>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400"/>
              </a:spcBef>
              <a:spcAft>
                <a:spcPts val="0"/>
              </a:spcAft>
              <a:buNone/>
              <a:tabLst/>
              <a:defRPr lang="en-US" sz="1600" b="1" i="0" u="none" strike="noStrike" cap="none" spc="0" baseline="0">
                <a:solidFill>
                  <a:srgbClr val="203F3E"/>
                </a:solidFill>
                <a:uFillTx/>
                <a:latin typeface="Aptos"/>
              </a:defRPr>
            </a:lvl1pPr>
          </a:lstStyle>
          <a:p>
            <a:pPr lvl="0"/>
            <a:endParaRPr lang="en-US"/>
          </a:p>
        </p:txBody>
      </p:sp>
      <p:sp>
        <p:nvSpPr>
          <p:cNvPr id="13" name="Text Placeholder 27">
            <a:extLst>
              <a:ext uri="{FF2B5EF4-FFF2-40B4-BE49-F238E27FC236}">
                <a16:creationId xmlns:a16="http://schemas.microsoft.com/office/drawing/2014/main" id="{3CA14F8F-8ABC-12DA-C7D9-699BCD90F756}"/>
              </a:ext>
            </a:extLst>
          </p:cNvPr>
          <p:cNvSpPr txBox="1">
            <a:spLocks noGrp="1"/>
          </p:cNvSpPr>
          <p:nvPr>
            <p:ph type="body" sz="quarter" idx="4294967295"/>
          </p:nvPr>
        </p:nvSpPr>
        <p:spPr>
          <a:xfrm>
            <a:off x="341967" y="982093"/>
            <a:ext cx="8839184" cy="421959"/>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600"/>
              </a:spcBef>
              <a:spcAft>
                <a:spcPts val="0"/>
              </a:spcAft>
              <a:buNone/>
              <a:tabLst/>
              <a:defRPr lang="en-US" sz="2400" b="1" i="0" u="none" strike="noStrike" cap="none" spc="0" baseline="0">
                <a:solidFill>
                  <a:srgbClr val="96CFCE"/>
                </a:solidFill>
                <a:uFillTx/>
                <a:latin typeface="Aptos"/>
              </a:defRPr>
            </a:lvl1pPr>
          </a:lstStyle>
          <a:p>
            <a:pPr lvl="0"/>
            <a:endParaRPr lang="en-US"/>
          </a:p>
        </p:txBody>
      </p:sp>
      <p:sp>
        <p:nvSpPr>
          <p:cNvPr id="14" name="Text Placeholder 27">
            <a:extLst>
              <a:ext uri="{FF2B5EF4-FFF2-40B4-BE49-F238E27FC236}">
                <a16:creationId xmlns:a16="http://schemas.microsoft.com/office/drawing/2014/main" id="{C5164726-3024-2567-06D0-EE63818E3C3F}"/>
              </a:ext>
            </a:extLst>
          </p:cNvPr>
          <p:cNvSpPr txBox="1">
            <a:spLocks noGrp="1"/>
          </p:cNvSpPr>
          <p:nvPr>
            <p:ph type="body" sz="quarter" idx="4294967295"/>
          </p:nvPr>
        </p:nvSpPr>
        <p:spPr>
          <a:xfrm>
            <a:off x="5175568" y="2098666"/>
            <a:ext cx="1635376" cy="421959"/>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400"/>
              </a:spcBef>
              <a:spcAft>
                <a:spcPts val="0"/>
              </a:spcAft>
              <a:buNone/>
              <a:tabLst/>
              <a:defRPr lang="en-US" sz="1600" b="1" i="0" u="none" strike="noStrike" cap="none" spc="0" baseline="0">
                <a:solidFill>
                  <a:srgbClr val="203F3E"/>
                </a:solidFill>
                <a:uFillTx/>
                <a:latin typeface="Aptos"/>
              </a:defRPr>
            </a:lvl1pPr>
          </a:lstStyle>
          <a:p>
            <a:pPr lvl="0"/>
            <a:endParaRPr lang="en-US"/>
          </a:p>
        </p:txBody>
      </p:sp>
      <p:sp>
        <p:nvSpPr>
          <p:cNvPr id="15" name="Text Placeholder 27">
            <a:extLst>
              <a:ext uri="{FF2B5EF4-FFF2-40B4-BE49-F238E27FC236}">
                <a16:creationId xmlns:a16="http://schemas.microsoft.com/office/drawing/2014/main" id="{8ECB827E-12CB-60CC-86CF-24A8FFEB81C6}"/>
              </a:ext>
            </a:extLst>
          </p:cNvPr>
          <p:cNvSpPr txBox="1">
            <a:spLocks noGrp="1"/>
          </p:cNvSpPr>
          <p:nvPr>
            <p:ph type="body" sz="quarter" idx="4294967295"/>
          </p:nvPr>
        </p:nvSpPr>
        <p:spPr>
          <a:xfrm>
            <a:off x="8999543" y="2085810"/>
            <a:ext cx="1635376" cy="421959"/>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400"/>
              </a:spcBef>
              <a:spcAft>
                <a:spcPts val="0"/>
              </a:spcAft>
              <a:buNone/>
              <a:tabLst/>
              <a:defRPr lang="en-US" sz="1600" b="1" i="0" u="none" strike="noStrike" cap="none" spc="0" baseline="0">
                <a:solidFill>
                  <a:srgbClr val="203F3E"/>
                </a:solidFill>
                <a:uFillTx/>
                <a:latin typeface="Aptos"/>
              </a:defRPr>
            </a:lvl1pPr>
          </a:lstStyle>
          <a:p>
            <a:pPr lvl="0"/>
            <a:endParaRPr lang="en-US"/>
          </a:p>
        </p:txBody>
      </p:sp>
      <p:sp>
        <p:nvSpPr>
          <p:cNvPr id="16" name="Text Placeholder 27">
            <a:extLst>
              <a:ext uri="{FF2B5EF4-FFF2-40B4-BE49-F238E27FC236}">
                <a16:creationId xmlns:a16="http://schemas.microsoft.com/office/drawing/2014/main" id="{532AA1BA-0CC3-19A8-AC58-4A5A91EC752B}"/>
              </a:ext>
            </a:extLst>
          </p:cNvPr>
          <p:cNvSpPr txBox="1">
            <a:spLocks noGrp="1"/>
          </p:cNvSpPr>
          <p:nvPr>
            <p:ph type="body" sz="quarter" idx="4294967295"/>
          </p:nvPr>
        </p:nvSpPr>
        <p:spPr>
          <a:xfrm>
            <a:off x="879936" y="3038999"/>
            <a:ext cx="2618795" cy="213114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400"/>
              </a:spcBef>
              <a:spcAft>
                <a:spcPts val="0"/>
              </a:spcAft>
              <a:buNone/>
              <a:tabLst/>
              <a:defRPr lang="en-US" sz="1600" b="1" i="0" u="none" strike="noStrike" cap="none" spc="0" baseline="0">
                <a:solidFill>
                  <a:srgbClr val="203F3E"/>
                </a:solidFill>
                <a:uFillTx/>
                <a:latin typeface="Aptos"/>
              </a:defRPr>
            </a:lvl1pPr>
          </a:lstStyle>
          <a:p>
            <a:pPr lvl="0"/>
            <a:endParaRPr lang="en-US"/>
          </a:p>
        </p:txBody>
      </p:sp>
      <p:sp>
        <p:nvSpPr>
          <p:cNvPr id="17" name="Text Placeholder 27">
            <a:extLst>
              <a:ext uri="{FF2B5EF4-FFF2-40B4-BE49-F238E27FC236}">
                <a16:creationId xmlns:a16="http://schemas.microsoft.com/office/drawing/2014/main" id="{FD7521AB-90C5-F50E-8CF8-4F1B67A0A7F2}"/>
              </a:ext>
            </a:extLst>
          </p:cNvPr>
          <p:cNvSpPr txBox="1">
            <a:spLocks noGrp="1"/>
          </p:cNvSpPr>
          <p:nvPr>
            <p:ph type="body" sz="quarter" idx="4294967295"/>
          </p:nvPr>
        </p:nvSpPr>
        <p:spPr>
          <a:xfrm>
            <a:off x="4677265" y="3038999"/>
            <a:ext cx="2618795" cy="213114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400"/>
              </a:spcBef>
              <a:spcAft>
                <a:spcPts val="0"/>
              </a:spcAft>
              <a:buNone/>
              <a:tabLst/>
              <a:defRPr lang="en-US" sz="1600" b="1" i="0" u="none" strike="noStrike" cap="none" spc="0" baseline="0">
                <a:solidFill>
                  <a:srgbClr val="203F3E"/>
                </a:solidFill>
                <a:uFillTx/>
                <a:latin typeface="Aptos"/>
              </a:defRPr>
            </a:lvl1pPr>
          </a:lstStyle>
          <a:p>
            <a:pPr lvl="0"/>
            <a:endParaRPr lang="en-US"/>
          </a:p>
        </p:txBody>
      </p:sp>
      <p:sp>
        <p:nvSpPr>
          <p:cNvPr id="18" name="Text Placeholder 27">
            <a:extLst>
              <a:ext uri="{FF2B5EF4-FFF2-40B4-BE49-F238E27FC236}">
                <a16:creationId xmlns:a16="http://schemas.microsoft.com/office/drawing/2014/main" id="{EEEB8450-F529-12F1-53BD-751FF9270826}"/>
              </a:ext>
            </a:extLst>
          </p:cNvPr>
          <p:cNvSpPr txBox="1">
            <a:spLocks noGrp="1"/>
          </p:cNvSpPr>
          <p:nvPr>
            <p:ph type="body" sz="quarter" idx="4294967295"/>
          </p:nvPr>
        </p:nvSpPr>
        <p:spPr>
          <a:xfrm>
            <a:off x="8507833" y="3031144"/>
            <a:ext cx="2618795" cy="213114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400"/>
              </a:spcBef>
              <a:spcAft>
                <a:spcPts val="0"/>
              </a:spcAft>
              <a:buNone/>
              <a:tabLst/>
              <a:defRPr lang="en-US" sz="1600" b="1" i="0" u="none" strike="noStrike" cap="none" spc="0" baseline="0">
                <a:solidFill>
                  <a:srgbClr val="203F3E"/>
                </a:solidFill>
                <a:uFillTx/>
                <a:latin typeface="Aptos"/>
              </a:defRPr>
            </a:lvl1pPr>
          </a:lstStyle>
          <a:p>
            <a:pPr lvl="0"/>
            <a:endParaRPr lang="en-US"/>
          </a:p>
        </p:txBody>
      </p:sp>
      <p:pic>
        <p:nvPicPr>
          <p:cNvPr id="19" name="Picture 7" descr="A black background with blue text&#10;&#10;Description automatically generated">
            <a:extLst>
              <a:ext uri="{FF2B5EF4-FFF2-40B4-BE49-F238E27FC236}">
                <a16:creationId xmlns:a16="http://schemas.microsoft.com/office/drawing/2014/main" id="{B0AE69BF-684D-07E3-2B82-DD528334CCD8}"/>
              </a:ext>
            </a:extLst>
          </p:cNvPr>
          <p:cNvPicPr>
            <a:picLocks noChangeAspect="1"/>
          </p:cNvPicPr>
          <p:nvPr/>
        </p:nvPicPr>
        <p:blipFill>
          <a:blip r:embed="rId2"/>
          <a:stretch>
            <a:fillRect/>
          </a:stretch>
        </p:blipFill>
        <p:spPr>
          <a:xfrm>
            <a:off x="9181152" y="235887"/>
            <a:ext cx="2797935" cy="1033784"/>
          </a:xfrm>
          <a:prstGeom prst="rect">
            <a:avLst/>
          </a:prstGeom>
          <a:noFill/>
          <a:ln cap="flat">
            <a:noFill/>
          </a:ln>
          <a:effectLst>
            <a:outerShdw dist="22997" dir="5400000" algn="tl">
              <a:srgbClr val="000000">
                <a:alpha val="35000"/>
              </a:srgbClr>
            </a:outerShdw>
          </a:effectLst>
        </p:spPr>
      </p:pic>
      <p:sp>
        <p:nvSpPr>
          <p:cNvPr id="20" name="Slide Number Placeholder 5">
            <a:extLst>
              <a:ext uri="{FF2B5EF4-FFF2-40B4-BE49-F238E27FC236}">
                <a16:creationId xmlns:a16="http://schemas.microsoft.com/office/drawing/2014/main" id="{7CCB15DF-D253-0356-5FA9-0A7618A25C0B}"/>
              </a:ext>
            </a:extLst>
          </p:cNvPr>
          <p:cNvSpPr txBox="1"/>
          <p:nvPr/>
        </p:nvSpPr>
        <p:spPr>
          <a:xfrm>
            <a:off x="8999543" y="6256983"/>
            <a:ext cx="2743200" cy="365129"/>
          </a:xfrm>
          <a:prstGeom prst="rect">
            <a:avLst/>
          </a:prstGeom>
          <a:noFill/>
          <a:ln cap="flat">
            <a:noFill/>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DAA6D5A-8215-4D72-A460-023EE255285A}" type="slidenum">
              <a:t>‹#›</a:t>
            </a:fld>
            <a:endParaRPr lang="en-US" sz="1200" b="1"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40584412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bg>
      <p:bgPr>
        <a:gradFill>
          <a:gsLst>
            <a:gs pos="0">
              <a:srgbClr val="17212F"/>
            </a:gs>
            <a:gs pos="100000">
              <a:srgbClr val="0E1118"/>
            </a:gs>
          </a:gsLst>
          <a:path path="circle">
            <a:fillToRect r="100000" b="100000"/>
          </a:path>
        </a:gradFill>
        <a:effectLst/>
      </p:bgPr>
    </p:bg>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53E76C49-1FBB-40C2-2B44-5F3B67ECB57A}"/>
              </a:ext>
            </a:extLst>
          </p:cNvPr>
          <p:cNvPicPr>
            <a:picLocks noChangeAspect="1"/>
          </p:cNvPicPr>
          <p:nvPr/>
        </p:nvPicPr>
        <p:blipFill>
          <a:blip r:embed="rId2"/>
          <a:stretch>
            <a:fillRect/>
          </a:stretch>
        </p:blipFill>
        <p:spPr>
          <a:xfrm>
            <a:off x="761996" y="634995"/>
            <a:ext cx="2187875" cy="355601"/>
          </a:xfrm>
          <a:prstGeom prst="rect">
            <a:avLst/>
          </a:prstGeom>
          <a:noFill/>
          <a:ln cap="flat">
            <a:noFill/>
          </a:ln>
          <a:effectLst>
            <a:outerShdw dist="22997" dir="5400000" algn="tl">
              <a:srgbClr val="000000">
                <a:alpha val="35000"/>
              </a:srgbClr>
            </a:outerShdw>
          </a:effectLst>
        </p:spPr>
      </p:pic>
      <p:sp>
        <p:nvSpPr>
          <p:cNvPr id="3" name="Text 2">
            <a:extLst>
              <a:ext uri="{FF2B5EF4-FFF2-40B4-BE49-F238E27FC236}">
                <a16:creationId xmlns:a16="http://schemas.microsoft.com/office/drawing/2014/main" id="{E759E661-6154-F8EE-DDF5-3D136A9A7E76}"/>
              </a:ext>
            </a:extLst>
          </p:cNvPr>
          <p:cNvSpPr txBox="1">
            <a:spLocks noGrp="1"/>
          </p:cNvSpPr>
          <p:nvPr>
            <p:ph type="body" sz="quarter" idx="4294967295"/>
          </p:nvPr>
        </p:nvSpPr>
        <p:spPr>
          <a:xfrm>
            <a:off x="761996" y="2529486"/>
            <a:ext cx="11734796" cy="209553"/>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200" b="1" i="0" u="none" strike="noStrike" kern="0" cap="none" spc="216" baseline="0">
                <a:solidFill>
                  <a:srgbClr val="1FA8DE"/>
                </a:solidFill>
                <a:uFillTx/>
                <a:latin typeface="Inter" pitchFamily="34"/>
                <a:ea typeface="Inter" pitchFamily="34"/>
                <a:cs typeface="Inter" pitchFamily="34"/>
              </a:defRPr>
            </a:lvl1pPr>
          </a:lstStyle>
          <a:p>
            <a:pPr lvl="0"/>
            <a:r>
              <a:rPr lang="en-US"/>
              <a:t>EYEBROW</a:t>
            </a:r>
          </a:p>
        </p:txBody>
      </p:sp>
      <p:sp>
        <p:nvSpPr>
          <p:cNvPr id="4" name="Text 3">
            <a:extLst>
              <a:ext uri="{FF2B5EF4-FFF2-40B4-BE49-F238E27FC236}">
                <a16:creationId xmlns:a16="http://schemas.microsoft.com/office/drawing/2014/main" id="{C5C0ACC1-FE24-DD74-C13B-D6D53D2226B4}"/>
              </a:ext>
            </a:extLst>
          </p:cNvPr>
          <p:cNvSpPr txBox="1">
            <a:spLocks noGrp="1"/>
          </p:cNvSpPr>
          <p:nvPr>
            <p:ph type="ctrTitle"/>
          </p:nvPr>
        </p:nvSpPr>
        <p:spPr>
          <a:xfrm>
            <a:off x="761996" y="2891433"/>
            <a:ext cx="9156701" cy="1398986"/>
          </a:xfrm>
          <a:prstGeom prst="rect">
            <a:avLst/>
          </a:prstGeom>
          <a:noFill/>
          <a:ln>
            <a:noFill/>
          </a:ln>
        </p:spPr>
        <p:txBody>
          <a:bodyPr vert="horz" wrap="square" lIns="16934" tIns="16934" rIns="16934" bIns="16934" anchor="t" anchorCtr="0" compatLnSpc="1">
            <a:normAutofit/>
          </a:bodyPr>
          <a:lstStyle>
            <a:lvl1pPr marL="0" marR="0" lvl="0" indent="0" fontAlgn="auto">
              <a:lnSpc>
                <a:spcPct val="104000"/>
              </a:lnSpc>
              <a:spcBef>
                <a:spcPts val="0"/>
              </a:spcBef>
              <a:spcAft>
                <a:spcPts val="0"/>
              </a:spcAft>
              <a:tabLst/>
              <a:defRPr lang="en-US" sz="5200" b="1" i="0" u="none" strike="noStrike" kern="0" cap="none" spc="-104" baseline="0">
                <a:solidFill>
                  <a:srgbClr val="F5F7FA"/>
                </a:solidFill>
                <a:uFillTx/>
                <a:latin typeface="Inter" pitchFamily="34"/>
                <a:ea typeface="Inter" pitchFamily="34"/>
                <a:cs typeface="Inter" pitchFamily="34"/>
              </a:defRPr>
            </a:lvl1pPr>
          </a:lstStyle>
          <a:p>
            <a:pPr lvl="0"/>
            <a:r>
              <a:rPr lang="en-US"/>
              <a:t>Presentation title</a:t>
            </a:r>
          </a:p>
        </p:txBody>
      </p:sp>
      <p:sp>
        <p:nvSpPr>
          <p:cNvPr id="5" name="Text 4">
            <a:extLst>
              <a:ext uri="{FF2B5EF4-FFF2-40B4-BE49-F238E27FC236}">
                <a16:creationId xmlns:a16="http://schemas.microsoft.com/office/drawing/2014/main" id="{BFE40A0F-7D50-99E1-6DA4-AA755A17082D}"/>
              </a:ext>
            </a:extLst>
          </p:cNvPr>
          <p:cNvSpPr txBox="1">
            <a:spLocks noGrp="1"/>
          </p:cNvSpPr>
          <p:nvPr>
            <p:ph type="body" sz="quarter" idx="4294967295"/>
          </p:nvPr>
        </p:nvSpPr>
        <p:spPr>
          <a:xfrm>
            <a:off x="761996" y="4493617"/>
            <a:ext cx="8382003" cy="336554"/>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500"/>
              </a:spcBef>
              <a:spcAft>
                <a:spcPts val="0"/>
              </a:spcAft>
              <a:buNone/>
              <a:tabLst/>
              <a:defRPr lang="en-US" sz="2000" b="0" i="0" u="none" strike="noStrike" cap="none" spc="0" baseline="0">
                <a:solidFill>
                  <a:srgbClr val="E3E8F4"/>
                </a:solidFill>
                <a:uFillTx/>
                <a:latin typeface="Inter" pitchFamily="34"/>
                <a:ea typeface="Inter" pitchFamily="34"/>
                <a:cs typeface="Inter" pitchFamily="34"/>
              </a:defRPr>
            </a:lvl1pPr>
          </a:lstStyle>
          <a:p>
            <a:pPr lvl="0"/>
            <a:r>
              <a:rPr lang="en-US"/>
              <a:t>Subtitle line</a:t>
            </a:r>
          </a:p>
        </p:txBody>
      </p:sp>
      <p:sp>
        <p:nvSpPr>
          <p:cNvPr id="6" name="Text 5">
            <a:extLst>
              <a:ext uri="{FF2B5EF4-FFF2-40B4-BE49-F238E27FC236}">
                <a16:creationId xmlns:a16="http://schemas.microsoft.com/office/drawing/2014/main" id="{BAF6D4B2-DE78-00D7-CD28-0DFA050FC14E}"/>
              </a:ext>
            </a:extLst>
          </p:cNvPr>
          <p:cNvSpPr txBox="1">
            <a:spLocks noGrp="1"/>
          </p:cNvSpPr>
          <p:nvPr>
            <p:ph type="body" sz="quarter" idx="4294967295"/>
          </p:nvPr>
        </p:nvSpPr>
        <p:spPr>
          <a:xfrm>
            <a:off x="761996" y="6026152"/>
            <a:ext cx="1383030" cy="222254"/>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Presenter name</a:t>
            </a:r>
          </a:p>
        </p:txBody>
      </p:sp>
      <p:sp>
        <p:nvSpPr>
          <p:cNvPr id="7" name="Text 6">
            <a:extLst>
              <a:ext uri="{FF2B5EF4-FFF2-40B4-BE49-F238E27FC236}">
                <a16:creationId xmlns:a16="http://schemas.microsoft.com/office/drawing/2014/main" id="{CE9B166D-B11A-1AE4-BC2A-047AFB132F83}"/>
              </a:ext>
            </a:extLst>
          </p:cNvPr>
          <p:cNvSpPr txBox="1">
            <a:spLocks noGrp="1"/>
          </p:cNvSpPr>
          <p:nvPr>
            <p:ph type="body" sz="quarter" idx="4294967295"/>
          </p:nvPr>
        </p:nvSpPr>
        <p:spPr>
          <a:xfrm>
            <a:off x="2374897" y="6026152"/>
            <a:ext cx="1012387" cy="222254"/>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Role / team</a:t>
            </a:r>
          </a:p>
        </p:txBody>
      </p:sp>
      <p:sp>
        <p:nvSpPr>
          <p:cNvPr id="8" name="Text 7">
            <a:extLst>
              <a:ext uri="{FF2B5EF4-FFF2-40B4-BE49-F238E27FC236}">
                <a16:creationId xmlns:a16="http://schemas.microsoft.com/office/drawing/2014/main" id="{80F34E98-B41F-F5F8-2712-A7E3CA555205}"/>
              </a:ext>
            </a:extLst>
          </p:cNvPr>
          <p:cNvSpPr txBox="1">
            <a:spLocks noGrp="1"/>
          </p:cNvSpPr>
          <p:nvPr>
            <p:ph type="body" sz="quarter" idx="4294967295"/>
          </p:nvPr>
        </p:nvSpPr>
        <p:spPr>
          <a:xfrm>
            <a:off x="3650851" y="6026152"/>
            <a:ext cx="1046878" cy="222254"/>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Month Year</a:t>
            </a:r>
          </a:p>
        </p:txBody>
      </p:sp>
    </p:spTree>
    <p:extLst>
      <p:ext uri="{BB962C8B-B14F-4D97-AF65-F5344CB8AC3E}">
        <p14:creationId xmlns:p14="http://schemas.microsoft.com/office/powerpoint/2010/main" val="305574143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LAIN">
    <p:bg>
      <p:bgPr>
        <a:gradFill>
          <a:gsLst>
            <a:gs pos="0">
              <a:srgbClr val="17212F"/>
            </a:gs>
            <a:gs pos="100000">
              <a:srgbClr val="0E1118"/>
            </a:gs>
          </a:gsLst>
          <a:path path="circle">
            <a:fillToRect r="100000" b="100000"/>
          </a:path>
        </a:gradFill>
        <a:effectLst/>
      </p:bgPr>
    </p:bg>
    <p:spTree>
      <p:nvGrpSpPr>
        <p:cNvPr id="1" name=""/>
        <p:cNvGrpSpPr/>
        <p:nvPr/>
      </p:nvGrpSpPr>
      <p:grpSpPr>
        <a:xfrm>
          <a:off x="0" y="0"/>
          <a:ext cx="0" cy="0"/>
          <a:chOff x="0" y="0"/>
          <a:chExt cx="0" cy="0"/>
        </a:xfrm>
      </p:grpSpPr>
      <p:sp>
        <p:nvSpPr>
          <p:cNvPr id="2" name="Text 14">
            <a:extLst>
              <a:ext uri="{FF2B5EF4-FFF2-40B4-BE49-F238E27FC236}">
                <a16:creationId xmlns:a16="http://schemas.microsoft.com/office/drawing/2014/main" id="{62446722-2729-AC47-013D-83B0F8B31620}"/>
              </a:ext>
            </a:extLst>
          </p:cNvPr>
          <p:cNvSpPr/>
          <p:nvPr/>
        </p:nvSpPr>
        <p:spPr>
          <a:xfrm>
            <a:off x="761996" y="6343650"/>
            <a:ext cx="1322670" cy="177795"/>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40" baseline="0">
                <a:solidFill>
                  <a:srgbClr val="E3E8F4"/>
                </a:solidFill>
                <a:uFillTx/>
                <a:latin typeface="Inter" pitchFamily="34"/>
                <a:ea typeface="Inter" pitchFamily="34"/>
                <a:cs typeface="Inter" pitchFamily="34"/>
              </a:rPr>
              <a:t>DER Security Corp</a:t>
            </a:r>
            <a:endParaRPr lang="en-US" sz="1000" b="0" i="0" u="none" strike="noStrike" kern="1200" cap="none" spc="0" baseline="0">
              <a:solidFill>
                <a:srgbClr val="000000"/>
              </a:solidFill>
              <a:uFillTx/>
              <a:latin typeface="Aptos"/>
            </a:endParaRPr>
          </a:p>
        </p:txBody>
      </p:sp>
      <p:sp>
        <p:nvSpPr>
          <p:cNvPr id="3" name="Slide Number">
            <a:extLst>
              <a:ext uri="{FF2B5EF4-FFF2-40B4-BE49-F238E27FC236}">
                <a16:creationId xmlns:a16="http://schemas.microsoft.com/office/drawing/2014/main" id="{3FF071F4-286C-D98C-3E4D-CF444A763CC1}"/>
              </a:ext>
            </a:extLst>
          </p:cNvPr>
          <p:cNvSpPr txBox="1"/>
          <p:nvPr/>
        </p:nvSpPr>
        <p:spPr>
          <a:xfrm>
            <a:off x="5587998" y="6343650"/>
            <a:ext cx="1015998" cy="177795"/>
          </a:xfrm>
          <a:prstGeom prst="rect">
            <a:avLst/>
          </a:prstGeom>
          <a:noFill/>
          <a:ln cap="flat">
            <a:noFill/>
          </a:ln>
          <a:effectLst>
            <a:outerShdw dist="22997" dir="5400000" algn="tl">
              <a:srgbClr val="000000">
                <a:alpha val="35000"/>
              </a:srgbClr>
            </a:outerShdw>
          </a:effectLst>
        </p:spPr>
        <p:txBody>
          <a:bodyPr vert="horz" wrap="square" lIns="16934" tIns="16934" rIns="16934" bIns="16934"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BD9499F-A6FD-4CA7-8D3C-98B899FB6D33}" type="slidenum">
              <a:t>‹#›</a:t>
            </a:fld>
            <a:endParaRPr lang="en-US" sz="10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260227689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PLIT">
    <p:bg>
      <p:bgPr>
        <a:gradFill>
          <a:gsLst>
            <a:gs pos="0">
              <a:srgbClr val="17212F"/>
            </a:gs>
            <a:gs pos="100000">
              <a:srgbClr val="0E1118"/>
            </a:gs>
          </a:gsLst>
          <a:path path="circle">
            <a:fillToRect r="100000" b="100000"/>
          </a:path>
        </a:gradFill>
        <a:effectLst/>
      </p:bgPr>
    </p:bg>
    <p:spTree>
      <p:nvGrpSpPr>
        <p:cNvPr id="1" name=""/>
        <p:cNvGrpSpPr/>
        <p:nvPr/>
      </p:nvGrpSpPr>
      <p:grpSpPr>
        <a:xfrm>
          <a:off x="0" y="0"/>
          <a:ext cx="0" cy="0"/>
          <a:chOff x="0" y="0"/>
          <a:chExt cx="0" cy="0"/>
        </a:xfrm>
      </p:grpSpPr>
      <p:sp>
        <p:nvSpPr>
          <p:cNvPr id="2" name="Text 14">
            <a:extLst>
              <a:ext uri="{FF2B5EF4-FFF2-40B4-BE49-F238E27FC236}">
                <a16:creationId xmlns:a16="http://schemas.microsoft.com/office/drawing/2014/main" id="{7FB58F70-F377-9832-1A03-42A7D83FE5BA}"/>
              </a:ext>
            </a:extLst>
          </p:cNvPr>
          <p:cNvSpPr/>
          <p:nvPr/>
        </p:nvSpPr>
        <p:spPr>
          <a:xfrm>
            <a:off x="761996" y="6343650"/>
            <a:ext cx="1322670" cy="177795"/>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40" baseline="0">
                <a:solidFill>
                  <a:srgbClr val="E3E8F4"/>
                </a:solidFill>
                <a:uFillTx/>
                <a:latin typeface="Inter" pitchFamily="34"/>
                <a:ea typeface="Inter" pitchFamily="34"/>
                <a:cs typeface="Inter" pitchFamily="34"/>
              </a:rPr>
              <a:t>DER Security Corp</a:t>
            </a:r>
            <a:endParaRPr lang="en-US" sz="1000" b="0" i="0" u="none" strike="noStrike" kern="1200" cap="none" spc="0" baseline="0">
              <a:solidFill>
                <a:srgbClr val="000000"/>
              </a:solidFill>
              <a:uFillTx/>
              <a:latin typeface="Aptos"/>
            </a:endParaRPr>
          </a:p>
        </p:txBody>
      </p:sp>
      <p:sp>
        <p:nvSpPr>
          <p:cNvPr id="3" name="Text 1">
            <a:extLst>
              <a:ext uri="{FF2B5EF4-FFF2-40B4-BE49-F238E27FC236}">
                <a16:creationId xmlns:a16="http://schemas.microsoft.com/office/drawing/2014/main" id="{952482E2-E8C0-6D8E-80F1-FCAC8BDA8F21}"/>
              </a:ext>
            </a:extLst>
          </p:cNvPr>
          <p:cNvSpPr txBox="1">
            <a:spLocks noGrp="1"/>
          </p:cNvSpPr>
          <p:nvPr>
            <p:ph type="body" sz="quarter" idx="4294967295"/>
          </p:nvPr>
        </p:nvSpPr>
        <p:spPr>
          <a:xfrm>
            <a:off x="761996" y="634995"/>
            <a:ext cx="11734796" cy="209553"/>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200" b="1" i="0" u="none" strike="noStrike" kern="0" cap="none" spc="216" baseline="0">
                <a:solidFill>
                  <a:srgbClr val="1FA8DE"/>
                </a:solidFill>
                <a:uFillTx/>
                <a:latin typeface="Inter" pitchFamily="34"/>
                <a:ea typeface="Inter" pitchFamily="34"/>
                <a:cs typeface="Inter" pitchFamily="34"/>
              </a:defRPr>
            </a:lvl1pPr>
          </a:lstStyle>
          <a:p>
            <a:pPr lvl="0"/>
            <a:r>
              <a:rPr lang="en-US"/>
              <a:t>EYEBROW</a:t>
            </a:r>
          </a:p>
        </p:txBody>
      </p:sp>
      <p:sp>
        <p:nvSpPr>
          <p:cNvPr id="4" name="Text 2">
            <a:extLst>
              <a:ext uri="{FF2B5EF4-FFF2-40B4-BE49-F238E27FC236}">
                <a16:creationId xmlns:a16="http://schemas.microsoft.com/office/drawing/2014/main" id="{6BC4ACCA-D128-55CC-000C-6F5B42D97C9F}"/>
              </a:ext>
            </a:extLst>
          </p:cNvPr>
          <p:cNvSpPr txBox="1">
            <a:spLocks noGrp="1"/>
          </p:cNvSpPr>
          <p:nvPr>
            <p:ph type="title"/>
          </p:nvPr>
        </p:nvSpPr>
        <p:spPr>
          <a:xfrm>
            <a:off x="761996" y="933446"/>
            <a:ext cx="11734796" cy="546097"/>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0"/>
              </a:spcBef>
              <a:spcAft>
                <a:spcPts val="0"/>
              </a:spcAft>
              <a:tabLst/>
              <a:defRPr lang="en-US" sz="3400" b="1" i="0" u="none" strike="noStrike" kern="0" cap="none" spc="-34" baseline="0">
                <a:solidFill>
                  <a:srgbClr val="F5F7FA"/>
                </a:solidFill>
                <a:uFillTx/>
                <a:latin typeface="Inter" pitchFamily="34"/>
                <a:ea typeface="Inter" pitchFamily="34"/>
                <a:cs typeface="Inter" pitchFamily="34"/>
              </a:defRPr>
            </a:lvl1pPr>
          </a:lstStyle>
          <a:p>
            <a:pPr lvl="0"/>
            <a:r>
              <a:rPr lang="en-US"/>
              <a:t>Slide title</a:t>
            </a:r>
          </a:p>
        </p:txBody>
      </p:sp>
      <p:sp>
        <p:nvSpPr>
          <p:cNvPr id="5" name="Text 3">
            <a:extLst>
              <a:ext uri="{FF2B5EF4-FFF2-40B4-BE49-F238E27FC236}">
                <a16:creationId xmlns:a16="http://schemas.microsoft.com/office/drawing/2014/main" id="{C0896B3C-4B30-999D-3C4A-4B20CD2AE6AC}"/>
              </a:ext>
            </a:extLst>
          </p:cNvPr>
          <p:cNvSpPr txBox="1">
            <a:spLocks noGrp="1"/>
          </p:cNvSpPr>
          <p:nvPr>
            <p:ph type="body" sz="quarter" idx="4294967295"/>
          </p:nvPr>
        </p:nvSpPr>
        <p:spPr>
          <a:xfrm>
            <a:off x="761996" y="1809753"/>
            <a:ext cx="5284719" cy="634995"/>
          </a:xfrm>
          <a:prstGeom prst="rect">
            <a:avLst/>
          </a:prstGeom>
          <a:noFill/>
          <a:ln>
            <a:noFill/>
          </a:ln>
        </p:spPr>
        <p:txBody>
          <a:bodyPr vert="horz" wrap="square" lIns="16934" tIns="16934" rIns="16934" bIns="16934" anchor="t" anchorCtr="0" compatLnSpc="1">
            <a:normAutofit/>
          </a:bodyPr>
          <a:lstStyle>
            <a:lvl1pPr marL="0" marR="0" lvl="0" indent="0" fontAlgn="auto">
              <a:lnSpc>
                <a:spcPct val="150000"/>
              </a:lnSpc>
              <a:spcBef>
                <a:spcPts val="400"/>
              </a:spcBef>
              <a:spcAft>
                <a:spcPts val="0"/>
              </a:spcAft>
              <a:buNone/>
              <a:tabLst/>
              <a:defRPr lang="en-US" sz="1600" b="0" i="0" u="none" strike="noStrike" cap="none" spc="0" baseline="0">
                <a:solidFill>
                  <a:srgbClr val="F5F7FA"/>
                </a:solidFill>
                <a:uFillTx/>
                <a:latin typeface="Inter" pitchFamily="34"/>
                <a:ea typeface="Inter" pitchFamily="34"/>
                <a:cs typeface="Inter" pitchFamily="34"/>
              </a:defRPr>
            </a:lvl1pPr>
          </a:lstStyle>
          <a:p>
            <a:pPr lvl="0"/>
            <a:r>
              <a:rPr lang="en-US"/>
              <a:t>Lead paragraph</a:t>
            </a:r>
          </a:p>
        </p:txBody>
      </p:sp>
      <p:sp>
        <p:nvSpPr>
          <p:cNvPr id="6" name="Text 5">
            <a:extLst>
              <a:ext uri="{FF2B5EF4-FFF2-40B4-BE49-F238E27FC236}">
                <a16:creationId xmlns:a16="http://schemas.microsoft.com/office/drawing/2014/main" id="{8B898ADE-A620-2221-C09A-E044B0641E8B}"/>
              </a:ext>
            </a:extLst>
          </p:cNvPr>
          <p:cNvSpPr txBox="1">
            <a:spLocks noGrp="1"/>
          </p:cNvSpPr>
          <p:nvPr>
            <p:ph type="body" sz="quarter" idx="4294967295"/>
          </p:nvPr>
        </p:nvSpPr>
        <p:spPr>
          <a:xfrm>
            <a:off x="1035548" y="2609853"/>
            <a:ext cx="1892387" cy="273048"/>
          </a:xfrm>
          <a:prstGeom prst="rect">
            <a:avLst/>
          </a:prstGeom>
          <a:noFill/>
          <a:ln>
            <a:noFill/>
          </a:ln>
        </p:spPr>
        <p:txBody>
          <a:bodyPr vert="horz" wrap="square" lIns="16934" tIns="16934" rIns="16934" bIns="16934" anchor="t" anchorCtr="0" compatLnSpc="1">
            <a:normAutofit/>
          </a:bodyPr>
          <a:lstStyle>
            <a:lvl1pPr marL="0" marR="0" lvl="0" indent="0" fontAlgn="auto">
              <a:lnSpc>
                <a:spcPct val="15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Supporting detail</a:t>
            </a:r>
          </a:p>
        </p:txBody>
      </p:sp>
      <p:sp>
        <p:nvSpPr>
          <p:cNvPr id="7" name="Text 7">
            <a:extLst>
              <a:ext uri="{FF2B5EF4-FFF2-40B4-BE49-F238E27FC236}">
                <a16:creationId xmlns:a16="http://schemas.microsoft.com/office/drawing/2014/main" id="{07CA21E2-A065-7E0B-3F8A-3ED8C130D54E}"/>
              </a:ext>
            </a:extLst>
          </p:cNvPr>
          <p:cNvSpPr txBox="1">
            <a:spLocks noGrp="1"/>
          </p:cNvSpPr>
          <p:nvPr>
            <p:ph type="body" sz="quarter" idx="4294967295"/>
          </p:nvPr>
        </p:nvSpPr>
        <p:spPr>
          <a:xfrm>
            <a:off x="1035548" y="3047996"/>
            <a:ext cx="1886608" cy="273048"/>
          </a:xfrm>
          <a:prstGeom prst="rect">
            <a:avLst/>
          </a:prstGeom>
          <a:noFill/>
          <a:ln>
            <a:noFill/>
          </a:ln>
        </p:spPr>
        <p:txBody>
          <a:bodyPr vert="horz" wrap="square" lIns="16934" tIns="16934" rIns="16934" bIns="16934" anchor="t" anchorCtr="0" compatLnSpc="1">
            <a:normAutofit/>
          </a:bodyPr>
          <a:lstStyle>
            <a:lvl1pPr marL="0" marR="0" lvl="0" indent="0" fontAlgn="auto">
              <a:lnSpc>
                <a:spcPct val="15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Supporting detail</a:t>
            </a:r>
          </a:p>
        </p:txBody>
      </p:sp>
      <p:sp>
        <p:nvSpPr>
          <p:cNvPr id="8" name="Text 9">
            <a:extLst>
              <a:ext uri="{FF2B5EF4-FFF2-40B4-BE49-F238E27FC236}">
                <a16:creationId xmlns:a16="http://schemas.microsoft.com/office/drawing/2014/main" id="{E411AA19-6149-F6CF-E51B-F8EA7539FAF3}"/>
              </a:ext>
            </a:extLst>
          </p:cNvPr>
          <p:cNvSpPr txBox="1">
            <a:spLocks noGrp="1"/>
          </p:cNvSpPr>
          <p:nvPr>
            <p:ph type="body" sz="quarter" idx="4294967295"/>
          </p:nvPr>
        </p:nvSpPr>
        <p:spPr>
          <a:xfrm>
            <a:off x="1035548" y="3486149"/>
            <a:ext cx="2014295" cy="273048"/>
          </a:xfrm>
          <a:prstGeom prst="rect">
            <a:avLst/>
          </a:prstGeom>
          <a:noFill/>
          <a:ln>
            <a:noFill/>
          </a:ln>
        </p:spPr>
        <p:txBody>
          <a:bodyPr vert="horz" wrap="square" lIns="16934" tIns="16934" rIns="16934" bIns="16934" anchor="t" anchorCtr="0" compatLnSpc="1">
            <a:normAutofit/>
          </a:bodyPr>
          <a:lstStyle>
            <a:lvl1pPr marL="0" marR="0" lvl="0" indent="0" fontAlgn="auto">
              <a:lnSpc>
                <a:spcPct val="15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Supporting detail</a:t>
            </a:r>
          </a:p>
        </p:txBody>
      </p:sp>
      <p:sp>
        <p:nvSpPr>
          <p:cNvPr id="9" name="Text 11">
            <a:extLst>
              <a:ext uri="{FF2B5EF4-FFF2-40B4-BE49-F238E27FC236}">
                <a16:creationId xmlns:a16="http://schemas.microsoft.com/office/drawing/2014/main" id="{4E151036-635F-4F4D-940C-6E226EC2AA45}"/>
              </a:ext>
            </a:extLst>
          </p:cNvPr>
          <p:cNvSpPr txBox="1">
            <a:spLocks noGrp="1"/>
          </p:cNvSpPr>
          <p:nvPr>
            <p:ph type="body" sz="quarter" idx="4294967295"/>
          </p:nvPr>
        </p:nvSpPr>
        <p:spPr>
          <a:xfrm>
            <a:off x="7863684" y="3171825"/>
            <a:ext cx="2202021" cy="222254"/>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Image / chart placeholder</a:t>
            </a:r>
          </a:p>
        </p:txBody>
      </p:sp>
      <p:sp>
        <p:nvSpPr>
          <p:cNvPr id="10" name="Slide Number">
            <a:extLst>
              <a:ext uri="{FF2B5EF4-FFF2-40B4-BE49-F238E27FC236}">
                <a16:creationId xmlns:a16="http://schemas.microsoft.com/office/drawing/2014/main" id="{C8EDA4FF-1AD7-CDC6-1E83-6FB4BCFB053D}"/>
              </a:ext>
            </a:extLst>
          </p:cNvPr>
          <p:cNvSpPr txBox="1"/>
          <p:nvPr/>
        </p:nvSpPr>
        <p:spPr>
          <a:xfrm>
            <a:off x="5587998" y="6343650"/>
            <a:ext cx="1015998" cy="177795"/>
          </a:xfrm>
          <a:prstGeom prst="rect">
            <a:avLst/>
          </a:prstGeom>
          <a:noFill/>
          <a:ln cap="flat">
            <a:noFill/>
          </a:ln>
          <a:effectLst>
            <a:outerShdw dist="22997" dir="5400000" algn="tl">
              <a:srgbClr val="000000">
                <a:alpha val="35000"/>
              </a:srgbClr>
            </a:outerShdw>
          </a:effectLst>
        </p:spPr>
        <p:txBody>
          <a:bodyPr vert="horz" wrap="square" lIns="16934" tIns="16934" rIns="16934" bIns="16934"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46FB56B-074F-4FB9-BF9F-D2884CE80B05}" type="slidenum">
              <a:t>‹#›</a:t>
            </a:fld>
            <a:endParaRPr lang="en-US" sz="10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05995950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ETRICS">
    <p:bg>
      <p:bgPr>
        <a:gradFill>
          <a:gsLst>
            <a:gs pos="0">
              <a:srgbClr val="17212F"/>
            </a:gs>
            <a:gs pos="100000">
              <a:srgbClr val="0E1118"/>
            </a:gs>
          </a:gsLst>
          <a:path path="circle">
            <a:fillToRect r="100000" b="100000"/>
          </a:path>
        </a:gradFill>
        <a:effectLst/>
      </p:bgPr>
    </p:bg>
    <p:spTree>
      <p:nvGrpSpPr>
        <p:cNvPr id="1" name=""/>
        <p:cNvGrpSpPr/>
        <p:nvPr/>
      </p:nvGrpSpPr>
      <p:grpSpPr>
        <a:xfrm>
          <a:off x="0" y="0"/>
          <a:ext cx="0" cy="0"/>
          <a:chOff x="0" y="0"/>
          <a:chExt cx="0" cy="0"/>
        </a:xfrm>
      </p:grpSpPr>
      <p:sp>
        <p:nvSpPr>
          <p:cNvPr id="2" name="Text 14">
            <a:extLst>
              <a:ext uri="{FF2B5EF4-FFF2-40B4-BE49-F238E27FC236}">
                <a16:creationId xmlns:a16="http://schemas.microsoft.com/office/drawing/2014/main" id="{716AAE86-99B3-0904-E130-3DF669A8DFEB}"/>
              </a:ext>
            </a:extLst>
          </p:cNvPr>
          <p:cNvSpPr/>
          <p:nvPr/>
        </p:nvSpPr>
        <p:spPr>
          <a:xfrm>
            <a:off x="761996" y="6343650"/>
            <a:ext cx="1322670" cy="177795"/>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40" baseline="0">
                <a:solidFill>
                  <a:srgbClr val="E3E8F4"/>
                </a:solidFill>
                <a:uFillTx/>
                <a:latin typeface="Inter" pitchFamily="34"/>
                <a:ea typeface="Inter" pitchFamily="34"/>
                <a:cs typeface="Inter" pitchFamily="34"/>
              </a:rPr>
              <a:t>DER Security Corp</a:t>
            </a:r>
            <a:endParaRPr lang="en-US" sz="1000" b="0" i="0" u="none" strike="noStrike" kern="1200" cap="none" spc="0" baseline="0">
              <a:solidFill>
                <a:srgbClr val="000000"/>
              </a:solidFill>
              <a:uFillTx/>
              <a:latin typeface="Aptos"/>
            </a:endParaRPr>
          </a:p>
        </p:txBody>
      </p:sp>
      <p:sp>
        <p:nvSpPr>
          <p:cNvPr id="3" name="Text 1">
            <a:extLst>
              <a:ext uri="{FF2B5EF4-FFF2-40B4-BE49-F238E27FC236}">
                <a16:creationId xmlns:a16="http://schemas.microsoft.com/office/drawing/2014/main" id="{99F15984-A46B-B2A9-65CE-EB7007E3E1F0}"/>
              </a:ext>
            </a:extLst>
          </p:cNvPr>
          <p:cNvSpPr txBox="1">
            <a:spLocks noGrp="1"/>
          </p:cNvSpPr>
          <p:nvPr>
            <p:ph type="body" sz="quarter" idx="4294967295"/>
          </p:nvPr>
        </p:nvSpPr>
        <p:spPr>
          <a:xfrm>
            <a:off x="761996" y="634995"/>
            <a:ext cx="11734796" cy="209553"/>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200" b="1" i="0" u="none" strike="noStrike" kern="0" cap="none" spc="216" baseline="0">
                <a:solidFill>
                  <a:srgbClr val="1FA8DE"/>
                </a:solidFill>
                <a:uFillTx/>
                <a:latin typeface="Inter" pitchFamily="34"/>
                <a:ea typeface="Inter" pitchFamily="34"/>
                <a:cs typeface="Inter" pitchFamily="34"/>
              </a:defRPr>
            </a:lvl1pPr>
          </a:lstStyle>
          <a:p>
            <a:pPr lvl="0"/>
            <a:r>
              <a:rPr lang="en-US"/>
              <a:t>EYEBROW</a:t>
            </a:r>
          </a:p>
        </p:txBody>
      </p:sp>
      <p:sp>
        <p:nvSpPr>
          <p:cNvPr id="4" name="Text 2">
            <a:extLst>
              <a:ext uri="{FF2B5EF4-FFF2-40B4-BE49-F238E27FC236}">
                <a16:creationId xmlns:a16="http://schemas.microsoft.com/office/drawing/2014/main" id="{3E3F91CE-82A2-C224-5AEE-B404FC2323E6}"/>
              </a:ext>
            </a:extLst>
          </p:cNvPr>
          <p:cNvSpPr txBox="1">
            <a:spLocks noGrp="1"/>
          </p:cNvSpPr>
          <p:nvPr>
            <p:ph type="title"/>
          </p:nvPr>
        </p:nvSpPr>
        <p:spPr>
          <a:xfrm>
            <a:off x="761996" y="933446"/>
            <a:ext cx="11734796" cy="546097"/>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0"/>
              </a:spcBef>
              <a:spcAft>
                <a:spcPts val="0"/>
              </a:spcAft>
              <a:tabLst/>
              <a:defRPr lang="en-US" sz="3400" b="1" i="0" u="none" strike="noStrike" kern="0" cap="none" spc="-34" baseline="0">
                <a:solidFill>
                  <a:srgbClr val="F5F7FA"/>
                </a:solidFill>
                <a:uFillTx/>
                <a:latin typeface="Inter" pitchFamily="34"/>
                <a:ea typeface="Inter" pitchFamily="34"/>
                <a:cs typeface="Inter" pitchFamily="34"/>
              </a:defRPr>
            </a:lvl1pPr>
          </a:lstStyle>
          <a:p>
            <a:pPr lvl="0"/>
            <a:r>
              <a:rPr lang="en-US"/>
              <a:t>Slide title</a:t>
            </a:r>
          </a:p>
        </p:txBody>
      </p:sp>
      <p:sp>
        <p:nvSpPr>
          <p:cNvPr id="5" name="Text 4">
            <a:extLst>
              <a:ext uri="{FF2B5EF4-FFF2-40B4-BE49-F238E27FC236}">
                <a16:creationId xmlns:a16="http://schemas.microsoft.com/office/drawing/2014/main" id="{79D1C02D-B6CC-5BBD-7D1A-11E71A2238E8}"/>
              </a:ext>
            </a:extLst>
          </p:cNvPr>
          <p:cNvSpPr txBox="1">
            <a:spLocks noGrp="1"/>
          </p:cNvSpPr>
          <p:nvPr>
            <p:ph type="body" sz="quarter" idx="4294967295"/>
          </p:nvPr>
        </p:nvSpPr>
        <p:spPr>
          <a:xfrm>
            <a:off x="1047746" y="2146297"/>
            <a:ext cx="3115305" cy="634995"/>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1200"/>
              </a:spcBef>
              <a:spcAft>
                <a:spcPts val="0"/>
              </a:spcAft>
              <a:buNone/>
              <a:tabLst/>
              <a:defRPr lang="en-US" sz="4800" b="1" i="0" u="none" strike="noStrike" cap="none" spc="0" baseline="0">
                <a:solidFill>
                  <a:srgbClr val="1FA8DE"/>
                </a:solidFill>
                <a:uFillTx/>
                <a:latin typeface="Inter" pitchFamily="34"/>
                <a:ea typeface="Inter" pitchFamily="34"/>
                <a:cs typeface="Inter" pitchFamily="34"/>
              </a:defRPr>
            </a:lvl1pPr>
          </a:lstStyle>
          <a:p>
            <a:pPr lvl="0"/>
            <a:r>
              <a:rPr lang="en-US"/>
              <a:t>Metric</a:t>
            </a:r>
          </a:p>
        </p:txBody>
      </p:sp>
      <p:sp>
        <p:nvSpPr>
          <p:cNvPr id="6" name="Text 5">
            <a:extLst>
              <a:ext uri="{FF2B5EF4-FFF2-40B4-BE49-F238E27FC236}">
                <a16:creationId xmlns:a16="http://schemas.microsoft.com/office/drawing/2014/main" id="{8FA258EA-8000-8FE3-ECE7-BA28EF4D3BA7}"/>
              </a:ext>
            </a:extLst>
          </p:cNvPr>
          <p:cNvSpPr txBox="1">
            <a:spLocks noGrp="1"/>
          </p:cNvSpPr>
          <p:nvPr>
            <p:ph type="body" sz="quarter" idx="4294967295"/>
          </p:nvPr>
        </p:nvSpPr>
        <p:spPr>
          <a:xfrm>
            <a:off x="1047746" y="2870201"/>
            <a:ext cx="2917064" cy="419096"/>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Metric caption</a:t>
            </a:r>
          </a:p>
        </p:txBody>
      </p:sp>
      <p:sp>
        <p:nvSpPr>
          <p:cNvPr id="7" name="Text 7">
            <a:extLst>
              <a:ext uri="{FF2B5EF4-FFF2-40B4-BE49-F238E27FC236}">
                <a16:creationId xmlns:a16="http://schemas.microsoft.com/office/drawing/2014/main" id="{15001CFC-0D38-7215-E052-8BC60F174A98}"/>
              </a:ext>
            </a:extLst>
          </p:cNvPr>
          <p:cNvSpPr txBox="1">
            <a:spLocks noGrp="1"/>
          </p:cNvSpPr>
          <p:nvPr>
            <p:ph type="body" sz="quarter" idx="4294967295"/>
          </p:nvPr>
        </p:nvSpPr>
        <p:spPr>
          <a:xfrm>
            <a:off x="4679954" y="2146297"/>
            <a:ext cx="3115305" cy="634995"/>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1200"/>
              </a:spcBef>
              <a:spcAft>
                <a:spcPts val="0"/>
              </a:spcAft>
              <a:buNone/>
              <a:tabLst/>
              <a:defRPr lang="en-US" sz="4800" b="1" i="0" u="none" strike="noStrike" cap="none" spc="0" baseline="0">
                <a:solidFill>
                  <a:srgbClr val="01C9EF"/>
                </a:solidFill>
                <a:uFillTx/>
                <a:latin typeface="Inter" pitchFamily="34"/>
                <a:ea typeface="Inter" pitchFamily="34"/>
                <a:cs typeface="Inter" pitchFamily="34"/>
              </a:defRPr>
            </a:lvl1pPr>
          </a:lstStyle>
          <a:p>
            <a:pPr lvl="0"/>
            <a:r>
              <a:rPr lang="en-US"/>
              <a:t>Metric</a:t>
            </a:r>
          </a:p>
        </p:txBody>
      </p:sp>
      <p:sp>
        <p:nvSpPr>
          <p:cNvPr id="8" name="Text 8">
            <a:extLst>
              <a:ext uri="{FF2B5EF4-FFF2-40B4-BE49-F238E27FC236}">
                <a16:creationId xmlns:a16="http://schemas.microsoft.com/office/drawing/2014/main" id="{3FF958F1-8CE8-5C06-0513-6ABB970048CE}"/>
              </a:ext>
            </a:extLst>
          </p:cNvPr>
          <p:cNvSpPr txBox="1">
            <a:spLocks noGrp="1"/>
          </p:cNvSpPr>
          <p:nvPr>
            <p:ph type="body" sz="quarter" idx="4294967295"/>
          </p:nvPr>
        </p:nvSpPr>
        <p:spPr>
          <a:xfrm>
            <a:off x="4679954" y="2870201"/>
            <a:ext cx="2917064" cy="419096"/>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Metric caption</a:t>
            </a:r>
          </a:p>
        </p:txBody>
      </p:sp>
      <p:sp>
        <p:nvSpPr>
          <p:cNvPr id="9" name="Text 10">
            <a:extLst>
              <a:ext uri="{FF2B5EF4-FFF2-40B4-BE49-F238E27FC236}">
                <a16:creationId xmlns:a16="http://schemas.microsoft.com/office/drawing/2014/main" id="{38B6CC53-8C04-2473-F899-BEDA216B0519}"/>
              </a:ext>
            </a:extLst>
          </p:cNvPr>
          <p:cNvSpPr txBox="1">
            <a:spLocks noGrp="1"/>
          </p:cNvSpPr>
          <p:nvPr>
            <p:ph type="body" sz="quarter" idx="4294967295"/>
          </p:nvPr>
        </p:nvSpPr>
        <p:spPr>
          <a:xfrm>
            <a:off x="8312152" y="2146297"/>
            <a:ext cx="3115305" cy="634995"/>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1200"/>
              </a:spcBef>
              <a:spcAft>
                <a:spcPts val="0"/>
              </a:spcAft>
              <a:buNone/>
              <a:tabLst/>
              <a:defRPr lang="en-US" sz="4800" b="1" i="0" u="none" strike="noStrike" cap="none" spc="0" baseline="0">
                <a:solidFill>
                  <a:srgbClr val="4ADE80"/>
                </a:solidFill>
                <a:uFillTx/>
                <a:latin typeface="Inter" pitchFamily="34"/>
                <a:ea typeface="Inter" pitchFamily="34"/>
                <a:cs typeface="Inter" pitchFamily="34"/>
              </a:defRPr>
            </a:lvl1pPr>
          </a:lstStyle>
          <a:p>
            <a:pPr lvl="0"/>
            <a:r>
              <a:rPr lang="en-US"/>
              <a:t>Metric</a:t>
            </a:r>
          </a:p>
        </p:txBody>
      </p:sp>
      <p:sp>
        <p:nvSpPr>
          <p:cNvPr id="10" name="Text 11">
            <a:extLst>
              <a:ext uri="{FF2B5EF4-FFF2-40B4-BE49-F238E27FC236}">
                <a16:creationId xmlns:a16="http://schemas.microsoft.com/office/drawing/2014/main" id="{8924F2AA-A8F1-9D3D-E7E1-7171477E94C5}"/>
              </a:ext>
            </a:extLst>
          </p:cNvPr>
          <p:cNvSpPr txBox="1">
            <a:spLocks noGrp="1"/>
          </p:cNvSpPr>
          <p:nvPr>
            <p:ph type="body" sz="quarter" idx="4294967295"/>
          </p:nvPr>
        </p:nvSpPr>
        <p:spPr>
          <a:xfrm>
            <a:off x="8312152" y="2870201"/>
            <a:ext cx="3115305" cy="222254"/>
          </a:xfrm>
          <a:prstGeom prst="rect">
            <a:avLst/>
          </a:prstGeom>
          <a:noFill/>
          <a:ln>
            <a:noFill/>
          </a:ln>
        </p:spPr>
        <p:txBody>
          <a:bodyPr vert="horz" wrap="square" lIns="16934" tIns="16934" rIns="16934" bIns="16934" anchor="t" anchorCtr="0" compatLnSpc="1">
            <a:normAutofit/>
          </a:bodyPr>
          <a:lstStyle>
            <a:lvl1pPr marL="0" marR="0" lvl="0" indent="0" fontAlgn="auto">
              <a:lnSpc>
                <a:spcPct val="100000"/>
              </a:lnSpc>
              <a:spcBef>
                <a:spcPts val="300"/>
              </a:spcBef>
              <a:spcAft>
                <a:spcPts val="0"/>
              </a:spcAft>
              <a:buNone/>
              <a:tabLst/>
              <a:defRPr lang="en-US" sz="1300" b="0" i="0" u="none" strike="noStrike" cap="none" spc="0" baseline="0">
                <a:solidFill>
                  <a:srgbClr val="E3E8F4"/>
                </a:solidFill>
                <a:uFillTx/>
                <a:latin typeface="Inter" pitchFamily="34"/>
                <a:ea typeface="Inter" pitchFamily="34"/>
                <a:cs typeface="Inter" pitchFamily="34"/>
              </a:defRPr>
            </a:lvl1pPr>
          </a:lstStyle>
          <a:p>
            <a:pPr lvl="0"/>
            <a:r>
              <a:rPr lang="en-US"/>
              <a:t>Metric caption</a:t>
            </a:r>
          </a:p>
        </p:txBody>
      </p:sp>
      <p:sp>
        <p:nvSpPr>
          <p:cNvPr id="11" name="Slide Number">
            <a:extLst>
              <a:ext uri="{FF2B5EF4-FFF2-40B4-BE49-F238E27FC236}">
                <a16:creationId xmlns:a16="http://schemas.microsoft.com/office/drawing/2014/main" id="{2A5130EF-00CA-DF67-E1D8-27AB5492B5C1}"/>
              </a:ext>
            </a:extLst>
          </p:cNvPr>
          <p:cNvSpPr txBox="1"/>
          <p:nvPr/>
        </p:nvSpPr>
        <p:spPr>
          <a:xfrm>
            <a:off x="5587998" y="6343650"/>
            <a:ext cx="1015998" cy="177795"/>
          </a:xfrm>
          <a:prstGeom prst="rect">
            <a:avLst/>
          </a:prstGeom>
          <a:noFill/>
          <a:ln cap="flat">
            <a:noFill/>
          </a:ln>
          <a:effectLst>
            <a:outerShdw dist="22997" dir="5400000" algn="tl">
              <a:srgbClr val="000000">
                <a:alpha val="35000"/>
              </a:srgbClr>
            </a:outerShdw>
          </a:effectLst>
        </p:spPr>
        <p:txBody>
          <a:bodyPr vert="horz" wrap="square" lIns="16934" tIns="16934" rIns="16934" bIns="16934"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03C0A77-9217-4030-A79A-A6F45993D19A}" type="slidenum">
              <a:t>‹#›</a:t>
            </a:fld>
            <a:endParaRPr lang="en-US" sz="10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2050824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6F737293-81E8-6B30-ABBE-BE84937D9772}"/>
              </a:ext>
            </a:extLst>
          </p:cNvPr>
          <p:cNvSpPr/>
          <p:nvPr/>
        </p:nvSpPr>
        <p:spPr>
          <a:xfrm>
            <a:off x="0" y="3124203"/>
            <a:ext cx="12191996" cy="3352803"/>
          </a:xfrm>
          <a:prstGeom prst="rect">
            <a:avLst/>
          </a:prstGeom>
          <a:solidFill>
            <a:srgbClr val="249CFF"/>
          </a:solidFill>
          <a:ln cap="flat">
            <a:noFill/>
            <a:prstDash val="solid"/>
          </a:ln>
          <a:effectLst>
            <a:outerShdw dist="22997" dir="5400000" algn="tl">
              <a:srgbClr val="000000">
                <a:alpha val="35000"/>
              </a:srgbClr>
            </a:outerShdw>
          </a:effectLst>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pitchFamily="34"/>
              <a:ea typeface="MS PGothic" pitchFamily="34"/>
              <a:cs typeface="Arial" pitchFamily="34"/>
            </a:endParaRPr>
          </a:p>
        </p:txBody>
      </p:sp>
      <p:sp>
        <p:nvSpPr>
          <p:cNvPr id="3" name="Rectangle 3">
            <a:extLst>
              <a:ext uri="{FF2B5EF4-FFF2-40B4-BE49-F238E27FC236}">
                <a16:creationId xmlns:a16="http://schemas.microsoft.com/office/drawing/2014/main" id="{A052BBE5-52D8-AB70-AEED-CE3FB2A7A416}"/>
              </a:ext>
            </a:extLst>
          </p:cNvPr>
          <p:cNvSpPr/>
          <p:nvPr/>
        </p:nvSpPr>
        <p:spPr>
          <a:xfrm>
            <a:off x="0" y="6476996"/>
            <a:ext cx="12191996" cy="381003"/>
          </a:xfrm>
          <a:prstGeom prst="rect">
            <a:avLst/>
          </a:prstGeom>
          <a:solidFill>
            <a:srgbClr val="D9D9D9"/>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a:solidFill>
                <a:srgbClr val="FFFFFF"/>
              </a:solidFill>
              <a:uFillTx/>
              <a:latin typeface="Aptos"/>
            </a:endParaRPr>
          </a:p>
        </p:txBody>
      </p:sp>
      <p:sp>
        <p:nvSpPr>
          <p:cNvPr id="4" name="TextBox 4">
            <a:extLst>
              <a:ext uri="{FF2B5EF4-FFF2-40B4-BE49-F238E27FC236}">
                <a16:creationId xmlns:a16="http://schemas.microsoft.com/office/drawing/2014/main" id="{6E9AB701-6F62-1A0B-BB53-3C574A01382A}"/>
              </a:ext>
            </a:extLst>
          </p:cNvPr>
          <p:cNvSpPr txBox="1"/>
          <p:nvPr/>
        </p:nvSpPr>
        <p:spPr>
          <a:xfrm>
            <a:off x="0" y="6488116"/>
            <a:ext cx="12191996" cy="369883"/>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00" b="0" i="0" u="none" strike="noStrike" kern="1200" cap="none" spc="0" baseline="0">
                <a:solidFill>
                  <a:srgbClr val="595959"/>
                </a:solidFill>
                <a:uFillTx/>
                <a:latin typeface="Arial" pitchFamily="34"/>
                <a:ea typeface="MS PGothic" pitchFamily="34"/>
                <a:cs typeface="Arial" pitchFamily="34"/>
              </a:rPr>
              <a:t>Making Clean Local Energy Accessible Now			</a:t>
            </a:r>
          </a:p>
        </p:txBody>
      </p:sp>
      <p:sp>
        <p:nvSpPr>
          <p:cNvPr id="5" name="Rectangle 3">
            <a:extLst>
              <a:ext uri="{FF2B5EF4-FFF2-40B4-BE49-F238E27FC236}">
                <a16:creationId xmlns:a16="http://schemas.microsoft.com/office/drawing/2014/main" id="{FC72F228-9FB6-B29B-23B6-511C93A89A67}"/>
              </a:ext>
            </a:extLst>
          </p:cNvPr>
          <p:cNvSpPr txBox="1">
            <a:spLocks noGrp="1"/>
          </p:cNvSpPr>
          <p:nvPr>
            <p:ph type="subTitle" idx="1"/>
          </p:nvPr>
        </p:nvSpPr>
        <p:spPr>
          <a:xfrm>
            <a:off x="1320805" y="5300667"/>
            <a:ext cx="9548283" cy="841376"/>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600"/>
              </a:spcBef>
              <a:spcAft>
                <a:spcPts val="0"/>
              </a:spcAft>
              <a:buNone/>
              <a:tabLst/>
              <a:defRPr lang="en-US" sz="2400" b="0" i="0" u="none" strike="noStrike" cap="none" spc="0" baseline="0">
                <a:solidFill>
                  <a:srgbClr val="7A8EAA"/>
                </a:solidFill>
                <a:uFillTx/>
                <a:latin typeface="Aptos"/>
              </a:defRPr>
            </a:lvl1pPr>
          </a:lstStyle>
          <a:p>
            <a:pPr lvl="0"/>
            <a:r>
              <a:rPr lang="en-US"/>
              <a:t>Click to edit Master subtitle style</a:t>
            </a:r>
          </a:p>
        </p:txBody>
      </p:sp>
    </p:spTree>
    <p:extLst>
      <p:ext uri="{BB962C8B-B14F-4D97-AF65-F5344CB8AC3E}">
        <p14:creationId xmlns:p14="http://schemas.microsoft.com/office/powerpoint/2010/main" val="429081317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9_Title, Text and Char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EF1D720-B12A-23F3-9079-0A034E1525CA}"/>
              </a:ext>
            </a:extLst>
          </p:cNvPr>
          <p:cNvSpPr/>
          <p:nvPr/>
        </p:nvSpPr>
        <p:spPr>
          <a:xfrm>
            <a:off x="0" y="6476996"/>
            <a:ext cx="12191996" cy="381003"/>
          </a:xfrm>
          <a:prstGeom prst="rect">
            <a:avLst/>
          </a:prstGeom>
          <a:solidFill>
            <a:srgbClr val="D9D9D9"/>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a:solidFill>
                <a:srgbClr val="FFFFFF"/>
              </a:solidFill>
              <a:uFillTx/>
              <a:latin typeface="Aptos"/>
            </a:endParaRPr>
          </a:p>
        </p:txBody>
      </p:sp>
      <p:sp>
        <p:nvSpPr>
          <p:cNvPr id="3" name="TextBox 5">
            <a:extLst>
              <a:ext uri="{FF2B5EF4-FFF2-40B4-BE49-F238E27FC236}">
                <a16:creationId xmlns:a16="http://schemas.microsoft.com/office/drawing/2014/main" id="{F6250022-E88E-060D-8049-4F215EB814DE}"/>
              </a:ext>
            </a:extLst>
          </p:cNvPr>
          <p:cNvSpPr txBox="1"/>
          <p:nvPr/>
        </p:nvSpPr>
        <p:spPr>
          <a:xfrm>
            <a:off x="0" y="6488116"/>
            <a:ext cx="6299201" cy="336554"/>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600" b="0" i="0" u="none" strike="noStrike" kern="1200" cap="none" spc="0" baseline="0">
                <a:solidFill>
                  <a:srgbClr val="595959"/>
                </a:solidFill>
                <a:uFillTx/>
                <a:latin typeface="Calibri" pitchFamily="34"/>
                <a:ea typeface="MS PGothic" pitchFamily="34"/>
                <a:cs typeface="Arial" pitchFamily="34"/>
              </a:rPr>
              <a:t>Making Clean Local Energy Accessible Now</a:t>
            </a:r>
            <a:endParaRPr lang="en-CA" sz="1800" b="0" i="0" u="none" strike="noStrike" kern="1200" cap="none" spc="0" baseline="0">
              <a:solidFill>
                <a:srgbClr val="595959"/>
              </a:solidFill>
              <a:uFillTx/>
              <a:latin typeface="Calibri" pitchFamily="34"/>
              <a:ea typeface="MS PGothic" pitchFamily="34"/>
              <a:cs typeface="Arial" pitchFamily="34"/>
            </a:endParaRPr>
          </a:p>
        </p:txBody>
      </p:sp>
      <p:sp>
        <p:nvSpPr>
          <p:cNvPr id="4" name="Rectangle 6">
            <a:extLst>
              <a:ext uri="{FF2B5EF4-FFF2-40B4-BE49-F238E27FC236}">
                <a16:creationId xmlns:a16="http://schemas.microsoft.com/office/drawing/2014/main" id="{382DD686-4C95-4F4A-F0F8-2D82EE0F67DC}"/>
              </a:ext>
            </a:extLst>
          </p:cNvPr>
          <p:cNvSpPr/>
          <p:nvPr/>
        </p:nvSpPr>
        <p:spPr>
          <a:xfrm>
            <a:off x="0" y="0"/>
            <a:ext cx="9855202" cy="761996"/>
          </a:xfrm>
          <a:prstGeom prst="rect">
            <a:avLst/>
          </a:prstGeom>
          <a:solidFill>
            <a:srgbClr val="249C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00" b="0" i="0" u="none" strike="noStrike" kern="1200" cap="none" spc="0" baseline="0">
                <a:solidFill>
                  <a:srgbClr val="FFFFFF"/>
                </a:solidFill>
                <a:uFillTx/>
                <a:latin typeface="Calibri" pitchFamily="34"/>
                <a:ea typeface="MS PGothic" pitchFamily="34"/>
              </a:rPr>
              <a:t> </a:t>
            </a:r>
          </a:p>
        </p:txBody>
      </p:sp>
      <p:sp>
        <p:nvSpPr>
          <p:cNvPr id="5" name="Slide Number Placeholder 3">
            <a:extLst>
              <a:ext uri="{FF2B5EF4-FFF2-40B4-BE49-F238E27FC236}">
                <a16:creationId xmlns:a16="http://schemas.microsoft.com/office/drawing/2014/main" id="{41A5B4D4-DF1B-E031-154B-98A4CE2CDE93}"/>
              </a:ext>
            </a:extLst>
          </p:cNvPr>
          <p:cNvSpPr txBox="1"/>
          <p:nvPr/>
        </p:nvSpPr>
        <p:spPr>
          <a:xfrm>
            <a:off x="11379195" y="6492880"/>
            <a:ext cx="609603" cy="365129"/>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724C03E-5C1E-4958-AA89-A8EF8A223502}" type="slidenum">
              <a:t>‹#›</a:t>
            </a:fld>
            <a:endParaRPr lang="en-US" sz="1200" b="0" i="0" u="none" strike="noStrike" kern="1200" cap="none" spc="0" baseline="0">
              <a:solidFill>
                <a:srgbClr val="013D21"/>
              </a:solidFill>
              <a:uFillTx/>
              <a:latin typeface="Informatic"/>
              <a:ea typeface="MS PGothic" pitchFamily="34"/>
              <a:cs typeface="Arial" pitchFamily="34"/>
            </a:endParaRPr>
          </a:p>
        </p:txBody>
      </p:sp>
      <p:pic>
        <p:nvPicPr>
          <p:cNvPr id="6" name="Picture 10" descr="Clean Coalition Logo_no tagline_updated_slideshowedit_zf2 yellow_final2.pdf">
            <a:extLst>
              <a:ext uri="{FF2B5EF4-FFF2-40B4-BE49-F238E27FC236}">
                <a16:creationId xmlns:a16="http://schemas.microsoft.com/office/drawing/2014/main" id="{A206C033-8CAF-8A2C-E386-57086657F745}"/>
              </a:ext>
            </a:extLst>
          </p:cNvPr>
          <p:cNvPicPr>
            <a:picLocks noChangeAspect="1"/>
          </p:cNvPicPr>
          <p:nvPr/>
        </p:nvPicPr>
        <p:blipFill>
          <a:blip r:embed="rId2"/>
          <a:srcRect/>
          <a:stretch>
            <a:fillRect/>
          </a:stretch>
        </p:blipFill>
        <p:spPr>
          <a:xfrm>
            <a:off x="10041465" y="46040"/>
            <a:ext cx="2150531" cy="676271"/>
          </a:xfrm>
          <a:prstGeom prst="rect">
            <a:avLst/>
          </a:prstGeom>
          <a:noFill/>
          <a:ln cap="flat">
            <a:noFill/>
          </a:ln>
          <a:effectLst>
            <a:outerShdw dist="22997" dir="5400000" algn="tl">
              <a:srgbClr val="000000">
                <a:alpha val="35000"/>
              </a:srgbClr>
            </a:outerShdw>
          </a:effectLst>
        </p:spPr>
      </p:pic>
      <p:sp>
        <p:nvSpPr>
          <p:cNvPr id="7" name="Title 12">
            <a:extLst>
              <a:ext uri="{FF2B5EF4-FFF2-40B4-BE49-F238E27FC236}">
                <a16:creationId xmlns:a16="http://schemas.microsoft.com/office/drawing/2014/main" id="{A6510A43-27ED-D478-D70F-32D261BD1913}"/>
              </a:ext>
            </a:extLst>
          </p:cNvPr>
          <p:cNvSpPr txBox="1">
            <a:spLocks noGrp="1"/>
          </p:cNvSpPr>
          <p:nvPr>
            <p:ph type="title"/>
          </p:nvPr>
        </p:nvSpPr>
        <p:spPr>
          <a:xfrm>
            <a:off x="0" y="0"/>
            <a:ext cx="9753603" cy="761996"/>
          </a:xfrm>
          <a:prstGeom prst="rect">
            <a:avLst/>
          </a:prstGeom>
          <a:noFill/>
          <a:ln>
            <a:noFill/>
          </a:ln>
        </p:spPr>
        <p:txBody>
          <a:bodyPr vert="horz" wrap="square" lIns="91440" tIns="45720" rIns="91440" bIns="45720" anchor="t" anchorCtr="0" compatLnSpc="1">
            <a:normAutofit/>
          </a:bodyPr>
          <a:lstStyle>
            <a:lvl1pPr marL="0" marR="0" lvl="0" indent="0" fontAlgn="auto">
              <a:lnSpc>
                <a:spcPct val="100000"/>
              </a:lnSpc>
              <a:spcBef>
                <a:spcPts val="0"/>
              </a:spcBef>
              <a:spcAft>
                <a:spcPts val="0"/>
              </a:spcAft>
              <a:tabLst/>
              <a:defRPr lang="en-US" sz="2400" b="1" i="0" u="none" strike="noStrike" cap="none" spc="0" baseline="0">
                <a:solidFill>
                  <a:srgbClr val="FFFFFF"/>
                </a:solidFill>
                <a:uFillTx/>
                <a:latin typeface="Arial" pitchFamily="34"/>
                <a:cs typeface="Arial" pitchFamily="34"/>
              </a:defRPr>
            </a:lvl1pPr>
          </a:lstStyle>
          <a:p>
            <a:pPr lvl="0"/>
            <a:r>
              <a:rPr lang="en-US"/>
              <a:t>Click to edit Master title style</a:t>
            </a:r>
          </a:p>
        </p:txBody>
      </p:sp>
      <p:sp>
        <p:nvSpPr>
          <p:cNvPr id="8" name="Content Placeholder 2">
            <a:extLst>
              <a:ext uri="{FF2B5EF4-FFF2-40B4-BE49-F238E27FC236}">
                <a16:creationId xmlns:a16="http://schemas.microsoft.com/office/drawing/2014/main" id="{85ADDF8C-2289-894E-8004-9632511B13D6}"/>
              </a:ext>
            </a:extLst>
          </p:cNvPr>
          <p:cNvSpPr txBox="1">
            <a:spLocks noGrp="1"/>
          </p:cNvSpPr>
          <p:nvPr>
            <p:ph sz="quarter" idx="4294967295"/>
          </p:nvPr>
        </p:nvSpPr>
        <p:spPr>
          <a:xfrm>
            <a:off x="609603" y="1295403"/>
            <a:ext cx="10972800" cy="4525959"/>
          </a:xfrm>
          <a:prstGeom prst="rect">
            <a:avLst/>
          </a:prstGeom>
          <a:noFill/>
          <a:ln>
            <a:noFill/>
          </a:ln>
        </p:spPr>
        <p:txBody>
          <a:bodyPr vert="horz" wrap="square" lIns="91440" tIns="45720" rIns="91440" bIns="45720" anchor="t" anchorCtr="0" compatLnSpc="1">
            <a:noAutofit/>
          </a:bodyPr>
          <a:lstStyle>
            <a:lvl1pPr marL="342900" marR="0" lvl="0" indent="-342900" fontAlgn="auto">
              <a:lnSpc>
                <a:spcPct val="100000"/>
              </a:lnSpc>
              <a:spcBef>
                <a:spcPts val="800"/>
              </a:spcBef>
              <a:spcAft>
                <a:spcPts val="0"/>
              </a:spcAft>
              <a:buSzPts val="3199"/>
              <a:buBlip>
                <a:blip r:embed="rId3"/>
              </a:buBlip>
              <a:tabLst/>
              <a:defRPr lang="en-US" sz="3200" b="0" i="0" u="none" strike="noStrike" cap="none" spc="0" baseline="0">
                <a:solidFill>
                  <a:srgbClr val="7A8EAA"/>
                </a:solidFill>
                <a:uFillTx/>
                <a:latin typeface="Aptos"/>
              </a:defRPr>
            </a:lvl1pPr>
            <a:lvl2pPr marL="742950" marR="0" lvl="1" indent="-285750" fontAlgn="auto">
              <a:lnSpc>
                <a:spcPct val="100000"/>
              </a:lnSpc>
              <a:spcBef>
                <a:spcPts val="700"/>
              </a:spcBef>
              <a:spcAft>
                <a:spcPts val="0"/>
              </a:spcAft>
              <a:buSzPts val="2799"/>
              <a:buBlip>
                <a:blip r:embed="rId3"/>
              </a:buBlip>
              <a:tabLst/>
              <a:defRPr lang="en-US" sz="2800" b="0" i="0" u="none" strike="noStrike" cap="none" spc="0" baseline="0">
                <a:solidFill>
                  <a:srgbClr val="7A8EAA"/>
                </a:solidFill>
                <a:uFillTx/>
                <a:latin typeface="Aptos"/>
              </a:defRPr>
            </a:lvl2pPr>
            <a:lvl3pPr marR="0" lvl="2" fontAlgn="auto">
              <a:lnSpc>
                <a:spcPct val="100000"/>
              </a:lnSpc>
              <a:spcBef>
                <a:spcPts val="600"/>
              </a:spcBef>
              <a:spcAft>
                <a:spcPts val="0"/>
              </a:spcAft>
              <a:buSzPts val="2399"/>
              <a:buBlip>
                <a:blip r:embed="rId3"/>
              </a:buBlip>
              <a:tabLst/>
              <a:defRPr lang="en-US" sz="2400" b="0" i="0" u="none" strike="noStrike" cap="none" spc="0" baseline="0">
                <a:solidFill>
                  <a:srgbClr val="7A8EAA"/>
                </a:solidFill>
                <a:uFillTx/>
                <a:latin typeface="Aptos"/>
              </a:defRPr>
            </a:lvl3pPr>
            <a:lvl4pPr marR="0" lvl="3" fontAlgn="auto">
              <a:lnSpc>
                <a:spcPct val="100000"/>
              </a:lnSpc>
              <a:spcAft>
                <a:spcPts val="0"/>
              </a:spcAft>
              <a:buSzPts val="1999"/>
              <a:buBlip>
                <a:blip r:embed="rId3"/>
              </a:buBlip>
              <a:tabLst/>
              <a:defRPr lang="en-US" sz="2000" b="0" i="0" u="none" strike="noStrike" cap="none" spc="0" baseline="0">
                <a:solidFill>
                  <a:srgbClr val="7A8EAA"/>
                </a:solidFill>
                <a:uFillTx/>
                <a:latin typeface="Aptos"/>
              </a:defRPr>
            </a:lvl4pPr>
            <a:lvl5pPr marR="0" lvl="4" fontAlgn="auto">
              <a:lnSpc>
                <a:spcPct val="100000"/>
              </a:lnSpc>
              <a:spcAft>
                <a:spcPts val="0"/>
              </a:spcAft>
              <a:buSzPts val="1999"/>
              <a:buBlip>
                <a:blip r:embed="rId3"/>
              </a:buBlip>
              <a:tabLst/>
              <a:defRPr lang="en-US" sz="2000" b="0" i="0" u="none" strike="noStrike" cap="none" spc="0" baseline="0">
                <a:solidFill>
                  <a:srgbClr val="7A8EAA"/>
                </a:solidFill>
                <a:uFillTx/>
                <a:latin typeface="Apto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661585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E505A-4506-431F-AD98-FF3ACDC508DE}"/>
              </a:ext>
            </a:extLst>
          </p:cNvPr>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a:extLst>
              <a:ext uri="{FF2B5EF4-FFF2-40B4-BE49-F238E27FC236}">
                <a16:creationId xmlns:a16="http://schemas.microsoft.com/office/drawing/2014/main" id="{D6F96DF6-1BEC-05F7-D786-F06F2BCCB92A}"/>
              </a:ext>
            </a:extLst>
          </p:cNvPr>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60B1204F-AE75-C7B3-FEE8-008D65286A53}"/>
              </a:ext>
            </a:extLst>
          </p:cNvPr>
          <p:cNvSpPr txBox="1">
            <a:spLocks noGrp="1"/>
          </p:cNvSpPr>
          <p:nvPr>
            <p:ph type="dt" sz="half" idx="7"/>
          </p:nvPr>
        </p:nvSpPr>
        <p:spPr/>
        <p:txBody>
          <a:bodyPr/>
          <a:lstStyle>
            <a:lvl1pPr>
              <a:defRPr/>
            </a:lvl1pPr>
          </a:lstStyle>
          <a:p>
            <a:pPr lvl="0"/>
            <a:fld id="{4C2C3F0E-3DEF-48AE-B08C-D2886FE3E5A6}" type="datetime1">
              <a:rPr lang="en-US"/>
              <a:pPr lvl="0"/>
              <a:t>10/6/2026</a:t>
            </a:fld>
            <a:endParaRPr lang="en-US"/>
          </a:p>
        </p:txBody>
      </p:sp>
      <p:sp>
        <p:nvSpPr>
          <p:cNvPr id="5" name="Footer Placeholder 4">
            <a:extLst>
              <a:ext uri="{FF2B5EF4-FFF2-40B4-BE49-F238E27FC236}">
                <a16:creationId xmlns:a16="http://schemas.microsoft.com/office/drawing/2014/main" id="{EECFFA83-E9BA-93AB-F1CD-F983ED12F50D}"/>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3C9E01FE-C908-6BBE-6BEC-A8470946C4D1}"/>
              </a:ext>
            </a:extLst>
          </p:cNvPr>
          <p:cNvSpPr txBox="1">
            <a:spLocks noGrp="1"/>
          </p:cNvSpPr>
          <p:nvPr>
            <p:ph type="sldNum" sz="quarter" idx="8"/>
          </p:nvPr>
        </p:nvSpPr>
        <p:spPr/>
        <p:txBody>
          <a:bodyPr/>
          <a:lstStyle>
            <a:lvl1pPr>
              <a:defRPr/>
            </a:lvl1pPr>
          </a:lstStyle>
          <a:p>
            <a:pPr lvl="0"/>
            <a:fld id="{C6C93996-8400-43D6-935A-3351E1F7C982}" type="slidenum">
              <a:t>‹#›</a:t>
            </a:fld>
            <a:endParaRPr lang="en-US"/>
          </a:p>
        </p:txBody>
      </p:sp>
    </p:spTree>
    <p:extLst>
      <p:ext uri="{BB962C8B-B14F-4D97-AF65-F5344CB8AC3E}">
        <p14:creationId xmlns:p14="http://schemas.microsoft.com/office/powerpoint/2010/main" val="1444293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C7C08-D457-B1E5-9A4B-BE95374456C5}"/>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D3D795F8-7369-D178-4541-0937CE9A2AB5}"/>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04FC7C-5B8B-2BCC-39A6-1C5031AE160E}"/>
              </a:ext>
            </a:extLst>
          </p:cNvPr>
          <p:cNvSpPr txBox="1">
            <a:spLocks noGrp="1"/>
          </p:cNvSpPr>
          <p:nvPr>
            <p:ph type="dt" sz="half" idx="7"/>
          </p:nvPr>
        </p:nvSpPr>
        <p:spPr/>
        <p:txBody>
          <a:bodyPr/>
          <a:lstStyle>
            <a:lvl1pPr>
              <a:defRPr/>
            </a:lvl1pPr>
          </a:lstStyle>
          <a:p>
            <a:pPr lvl="0"/>
            <a:fld id="{D29B96E9-7C47-42D9-A070-E5D3EE723A23}" type="datetime1">
              <a:rPr lang="en-US"/>
              <a:pPr lvl="0"/>
              <a:t>10/6/2026</a:t>
            </a:fld>
            <a:endParaRPr lang="en-US"/>
          </a:p>
        </p:txBody>
      </p:sp>
      <p:sp>
        <p:nvSpPr>
          <p:cNvPr id="5" name="Footer Placeholder 4">
            <a:extLst>
              <a:ext uri="{FF2B5EF4-FFF2-40B4-BE49-F238E27FC236}">
                <a16:creationId xmlns:a16="http://schemas.microsoft.com/office/drawing/2014/main" id="{81F2935F-E513-6C87-9D89-78B926263B97}"/>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9F5044A1-6D8E-E254-A39C-BE60A4CD4F82}"/>
              </a:ext>
            </a:extLst>
          </p:cNvPr>
          <p:cNvSpPr txBox="1">
            <a:spLocks noGrp="1"/>
          </p:cNvSpPr>
          <p:nvPr>
            <p:ph type="sldNum" sz="quarter" idx="8"/>
          </p:nvPr>
        </p:nvSpPr>
        <p:spPr/>
        <p:txBody>
          <a:bodyPr/>
          <a:lstStyle>
            <a:lvl1pPr>
              <a:defRPr/>
            </a:lvl1pPr>
          </a:lstStyle>
          <a:p>
            <a:pPr lvl="0"/>
            <a:fld id="{19759D54-1629-4DBC-88D0-1AA23EE7069C}" type="slidenum">
              <a:t>‹#›</a:t>
            </a:fld>
            <a:endParaRPr lang="en-US"/>
          </a:p>
        </p:txBody>
      </p:sp>
    </p:spTree>
    <p:extLst>
      <p:ext uri="{BB962C8B-B14F-4D97-AF65-F5344CB8AC3E}">
        <p14:creationId xmlns:p14="http://schemas.microsoft.com/office/powerpoint/2010/main" val="3365216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C7BA3-52B0-C6D0-CCD1-A7A91023FCB2}"/>
              </a:ext>
            </a:extLst>
          </p:cNvPr>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a:extLst>
              <a:ext uri="{FF2B5EF4-FFF2-40B4-BE49-F238E27FC236}">
                <a16:creationId xmlns:a16="http://schemas.microsoft.com/office/drawing/2014/main" id="{D4721746-A3D3-4435-7C8C-D4A4324106AA}"/>
              </a:ext>
            </a:extLst>
          </p:cNvPr>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B4708D9E-5FED-0E55-4807-271CF122EBED}"/>
              </a:ext>
            </a:extLst>
          </p:cNvPr>
          <p:cNvSpPr txBox="1">
            <a:spLocks noGrp="1"/>
          </p:cNvSpPr>
          <p:nvPr>
            <p:ph type="dt" sz="half" idx="7"/>
          </p:nvPr>
        </p:nvSpPr>
        <p:spPr/>
        <p:txBody>
          <a:bodyPr/>
          <a:lstStyle>
            <a:lvl1pPr>
              <a:defRPr/>
            </a:lvl1pPr>
          </a:lstStyle>
          <a:p>
            <a:pPr lvl="0"/>
            <a:fld id="{2062ED17-A83A-4683-857D-7F229AC57A76}" type="datetime1">
              <a:rPr lang="en-US"/>
              <a:pPr lvl="0"/>
              <a:t>10/6/2026</a:t>
            </a:fld>
            <a:endParaRPr lang="en-US"/>
          </a:p>
        </p:txBody>
      </p:sp>
      <p:sp>
        <p:nvSpPr>
          <p:cNvPr id="5" name="Footer Placeholder 4">
            <a:extLst>
              <a:ext uri="{FF2B5EF4-FFF2-40B4-BE49-F238E27FC236}">
                <a16:creationId xmlns:a16="http://schemas.microsoft.com/office/drawing/2014/main" id="{15D2A994-50EB-EB8F-E4E0-BD19D15C2534}"/>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7CA76A78-ED44-75E1-F207-B13A5FD7EA07}"/>
              </a:ext>
            </a:extLst>
          </p:cNvPr>
          <p:cNvSpPr txBox="1">
            <a:spLocks noGrp="1"/>
          </p:cNvSpPr>
          <p:nvPr>
            <p:ph type="sldNum" sz="quarter" idx="8"/>
          </p:nvPr>
        </p:nvSpPr>
        <p:spPr/>
        <p:txBody>
          <a:bodyPr/>
          <a:lstStyle>
            <a:lvl1pPr>
              <a:defRPr/>
            </a:lvl1pPr>
          </a:lstStyle>
          <a:p>
            <a:pPr lvl="0"/>
            <a:fld id="{279DE605-A6C7-40DB-B307-171427E93095}" type="slidenum">
              <a:t>‹#›</a:t>
            </a:fld>
            <a:endParaRPr lang="en-US"/>
          </a:p>
        </p:txBody>
      </p:sp>
    </p:spTree>
    <p:extLst>
      <p:ext uri="{BB962C8B-B14F-4D97-AF65-F5344CB8AC3E}">
        <p14:creationId xmlns:p14="http://schemas.microsoft.com/office/powerpoint/2010/main" val="1179380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A1BA-3023-2C82-B797-59E8FC68F890}"/>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922D0B42-8148-8EED-DF7F-EBE8C300DD22}"/>
              </a:ext>
            </a:extLst>
          </p:cNvPr>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AEF65B-95C2-F2CE-166B-1D544A8BC05D}"/>
              </a:ext>
            </a:extLst>
          </p:cNvPr>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9BC0F6-7DD0-8AC0-22BD-B76A5FA7B8BC}"/>
              </a:ext>
            </a:extLst>
          </p:cNvPr>
          <p:cNvSpPr txBox="1">
            <a:spLocks noGrp="1"/>
          </p:cNvSpPr>
          <p:nvPr>
            <p:ph type="dt" sz="half" idx="7"/>
          </p:nvPr>
        </p:nvSpPr>
        <p:spPr/>
        <p:txBody>
          <a:bodyPr/>
          <a:lstStyle>
            <a:lvl1pPr>
              <a:defRPr/>
            </a:lvl1pPr>
          </a:lstStyle>
          <a:p>
            <a:pPr lvl="0"/>
            <a:fld id="{1D9DF69A-E564-461D-8674-5EDFF1414CA0}" type="datetime1">
              <a:rPr lang="en-US"/>
              <a:pPr lvl="0"/>
              <a:t>10/6/2026</a:t>
            </a:fld>
            <a:endParaRPr lang="en-US"/>
          </a:p>
        </p:txBody>
      </p:sp>
      <p:sp>
        <p:nvSpPr>
          <p:cNvPr id="6" name="Footer Placeholder 5">
            <a:extLst>
              <a:ext uri="{FF2B5EF4-FFF2-40B4-BE49-F238E27FC236}">
                <a16:creationId xmlns:a16="http://schemas.microsoft.com/office/drawing/2014/main" id="{047E66DB-04BB-ED8E-8BBD-F239A2B133F1}"/>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E94BE4DA-3C06-1DBC-B37D-F02A6646BCEE}"/>
              </a:ext>
            </a:extLst>
          </p:cNvPr>
          <p:cNvSpPr txBox="1">
            <a:spLocks noGrp="1"/>
          </p:cNvSpPr>
          <p:nvPr>
            <p:ph type="sldNum" sz="quarter" idx="8"/>
          </p:nvPr>
        </p:nvSpPr>
        <p:spPr/>
        <p:txBody>
          <a:bodyPr/>
          <a:lstStyle>
            <a:lvl1pPr>
              <a:defRPr/>
            </a:lvl1pPr>
          </a:lstStyle>
          <a:p>
            <a:pPr lvl="0"/>
            <a:fld id="{E2361988-E52A-45ED-B256-5E54716218AF}" type="slidenum">
              <a:t>‹#›</a:t>
            </a:fld>
            <a:endParaRPr lang="en-US"/>
          </a:p>
        </p:txBody>
      </p:sp>
    </p:spTree>
    <p:extLst>
      <p:ext uri="{BB962C8B-B14F-4D97-AF65-F5344CB8AC3E}">
        <p14:creationId xmlns:p14="http://schemas.microsoft.com/office/powerpoint/2010/main" val="1278253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E411-0BCD-D07C-2450-15066B245617}"/>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88401F47-3897-B51F-8581-BB63A8879848}"/>
              </a:ext>
            </a:extLst>
          </p:cNvPr>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74D21CB8-5010-E935-0B80-BCB9696E7350}"/>
              </a:ext>
            </a:extLst>
          </p:cNvPr>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569AD9-4A93-D76E-22DB-9CABB65C4B0A}"/>
              </a:ext>
            </a:extLst>
          </p:cNvPr>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22DDD838-226D-6E66-E847-D644C40AC1A8}"/>
              </a:ext>
            </a:extLst>
          </p:cNvPr>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141C0A-ACBF-3222-8497-14D36C369681}"/>
              </a:ext>
            </a:extLst>
          </p:cNvPr>
          <p:cNvSpPr txBox="1">
            <a:spLocks noGrp="1"/>
          </p:cNvSpPr>
          <p:nvPr>
            <p:ph type="dt" sz="half" idx="7"/>
          </p:nvPr>
        </p:nvSpPr>
        <p:spPr/>
        <p:txBody>
          <a:bodyPr/>
          <a:lstStyle>
            <a:lvl1pPr>
              <a:defRPr/>
            </a:lvl1pPr>
          </a:lstStyle>
          <a:p>
            <a:pPr lvl="0"/>
            <a:fld id="{2576A431-D24C-4A94-9D5C-8D27191CF5DD}" type="datetime1">
              <a:rPr lang="en-US"/>
              <a:pPr lvl="0"/>
              <a:t>10/6/2026</a:t>
            </a:fld>
            <a:endParaRPr lang="en-US"/>
          </a:p>
        </p:txBody>
      </p:sp>
      <p:sp>
        <p:nvSpPr>
          <p:cNvPr id="8" name="Footer Placeholder 7">
            <a:extLst>
              <a:ext uri="{FF2B5EF4-FFF2-40B4-BE49-F238E27FC236}">
                <a16:creationId xmlns:a16="http://schemas.microsoft.com/office/drawing/2014/main" id="{A58F62E0-5366-A2E6-83C3-034CC7F494AF}"/>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BD64CFE7-531F-7834-DDDD-74CD6966BDBA}"/>
              </a:ext>
            </a:extLst>
          </p:cNvPr>
          <p:cNvSpPr txBox="1">
            <a:spLocks noGrp="1"/>
          </p:cNvSpPr>
          <p:nvPr>
            <p:ph type="sldNum" sz="quarter" idx="8"/>
          </p:nvPr>
        </p:nvSpPr>
        <p:spPr/>
        <p:txBody>
          <a:bodyPr/>
          <a:lstStyle>
            <a:lvl1pPr>
              <a:defRPr/>
            </a:lvl1pPr>
          </a:lstStyle>
          <a:p>
            <a:pPr lvl="0"/>
            <a:fld id="{CFFC1D85-A431-4ECB-ABF9-D0EB9935B461}" type="slidenum">
              <a:t>‹#›</a:t>
            </a:fld>
            <a:endParaRPr lang="en-US"/>
          </a:p>
        </p:txBody>
      </p:sp>
    </p:spTree>
    <p:extLst>
      <p:ext uri="{BB962C8B-B14F-4D97-AF65-F5344CB8AC3E}">
        <p14:creationId xmlns:p14="http://schemas.microsoft.com/office/powerpoint/2010/main" val="3892624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5C520-8FCC-FE88-F634-7686A31D8F68}"/>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516A0D19-E1F5-D23A-80B8-C6C5E7268A16}"/>
              </a:ext>
            </a:extLst>
          </p:cNvPr>
          <p:cNvSpPr txBox="1">
            <a:spLocks noGrp="1"/>
          </p:cNvSpPr>
          <p:nvPr>
            <p:ph type="dt" sz="half" idx="7"/>
          </p:nvPr>
        </p:nvSpPr>
        <p:spPr/>
        <p:txBody>
          <a:bodyPr/>
          <a:lstStyle>
            <a:lvl1pPr>
              <a:defRPr/>
            </a:lvl1pPr>
          </a:lstStyle>
          <a:p>
            <a:pPr lvl="0"/>
            <a:fld id="{2E086F9C-7FD1-4C75-A69D-4A8F49E917B7}" type="datetime1">
              <a:rPr lang="en-US"/>
              <a:pPr lvl="0"/>
              <a:t>10/6/2026</a:t>
            </a:fld>
            <a:endParaRPr lang="en-US"/>
          </a:p>
        </p:txBody>
      </p:sp>
      <p:sp>
        <p:nvSpPr>
          <p:cNvPr id="4" name="Footer Placeholder 3">
            <a:extLst>
              <a:ext uri="{FF2B5EF4-FFF2-40B4-BE49-F238E27FC236}">
                <a16:creationId xmlns:a16="http://schemas.microsoft.com/office/drawing/2014/main" id="{750EAF04-104A-F045-3BE4-BFE0DC352B22}"/>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1280C054-5C83-16E1-2859-2ECEF0D9055D}"/>
              </a:ext>
            </a:extLst>
          </p:cNvPr>
          <p:cNvSpPr txBox="1">
            <a:spLocks noGrp="1"/>
          </p:cNvSpPr>
          <p:nvPr>
            <p:ph type="sldNum" sz="quarter" idx="8"/>
          </p:nvPr>
        </p:nvSpPr>
        <p:spPr/>
        <p:txBody>
          <a:bodyPr/>
          <a:lstStyle>
            <a:lvl1pPr>
              <a:defRPr/>
            </a:lvl1pPr>
          </a:lstStyle>
          <a:p>
            <a:pPr lvl="0"/>
            <a:fld id="{66DF4248-5396-4604-90ED-4835FBE1AD4F}" type="slidenum">
              <a:t>‹#›</a:t>
            </a:fld>
            <a:endParaRPr lang="en-US"/>
          </a:p>
        </p:txBody>
      </p:sp>
    </p:spTree>
    <p:extLst>
      <p:ext uri="{BB962C8B-B14F-4D97-AF65-F5344CB8AC3E}">
        <p14:creationId xmlns:p14="http://schemas.microsoft.com/office/powerpoint/2010/main" val="412576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B22583-A866-2F91-E371-0F9381DACF51}"/>
              </a:ext>
            </a:extLst>
          </p:cNvPr>
          <p:cNvSpPr txBox="1">
            <a:spLocks noGrp="1"/>
          </p:cNvSpPr>
          <p:nvPr>
            <p:ph type="dt" sz="half" idx="7"/>
          </p:nvPr>
        </p:nvSpPr>
        <p:spPr/>
        <p:txBody>
          <a:bodyPr/>
          <a:lstStyle>
            <a:lvl1pPr>
              <a:defRPr/>
            </a:lvl1pPr>
          </a:lstStyle>
          <a:p>
            <a:pPr lvl="0"/>
            <a:fld id="{86762A5E-5C89-410E-85FE-3C8B649C3285}" type="datetime1">
              <a:rPr lang="en-US"/>
              <a:pPr lvl="0"/>
              <a:t>10/6/2026</a:t>
            </a:fld>
            <a:endParaRPr lang="en-US"/>
          </a:p>
        </p:txBody>
      </p:sp>
      <p:sp>
        <p:nvSpPr>
          <p:cNvPr id="3" name="Footer Placeholder 2">
            <a:extLst>
              <a:ext uri="{FF2B5EF4-FFF2-40B4-BE49-F238E27FC236}">
                <a16:creationId xmlns:a16="http://schemas.microsoft.com/office/drawing/2014/main" id="{71AC098C-FCFE-EE26-AED9-3C3F6C572A16}"/>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34E68ACD-B0BB-E2A6-BFA8-BC49502D5833}"/>
              </a:ext>
            </a:extLst>
          </p:cNvPr>
          <p:cNvSpPr txBox="1">
            <a:spLocks noGrp="1"/>
          </p:cNvSpPr>
          <p:nvPr>
            <p:ph type="sldNum" sz="quarter" idx="8"/>
          </p:nvPr>
        </p:nvSpPr>
        <p:spPr/>
        <p:txBody>
          <a:bodyPr/>
          <a:lstStyle>
            <a:lvl1pPr>
              <a:defRPr/>
            </a:lvl1pPr>
          </a:lstStyle>
          <a:p>
            <a:pPr lvl="0"/>
            <a:fld id="{7AB34436-C729-40E3-AEC9-329AA4B80A50}" type="slidenum">
              <a:t>‹#›</a:t>
            </a:fld>
            <a:endParaRPr lang="en-US"/>
          </a:p>
        </p:txBody>
      </p:sp>
    </p:spTree>
    <p:extLst>
      <p:ext uri="{BB962C8B-B14F-4D97-AF65-F5344CB8AC3E}">
        <p14:creationId xmlns:p14="http://schemas.microsoft.com/office/powerpoint/2010/main" val="276816252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1A09B-EA50-B9C0-EE1B-6E98679BD3B7}"/>
              </a:ext>
            </a:extLst>
          </p:cNvPr>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a:extLst>
              <a:ext uri="{FF2B5EF4-FFF2-40B4-BE49-F238E27FC236}">
                <a16:creationId xmlns:a16="http://schemas.microsoft.com/office/drawing/2014/main" id="{F5BF4CD8-19EE-8EC3-6614-ECB9418F55CB}"/>
              </a:ext>
            </a:extLst>
          </p:cNvPr>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E81454-0226-6CA7-A3D6-71F85AF64216}"/>
              </a:ext>
            </a:extLst>
          </p:cNvPr>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21820908-971B-4D66-81BA-2E6B0633C37F}"/>
              </a:ext>
            </a:extLst>
          </p:cNvPr>
          <p:cNvSpPr txBox="1">
            <a:spLocks noGrp="1"/>
          </p:cNvSpPr>
          <p:nvPr>
            <p:ph type="dt" sz="half" idx="7"/>
          </p:nvPr>
        </p:nvSpPr>
        <p:spPr/>
        <p:txBody>
          <a:bodyPr/>
          <a:lstStyle>
            <a:lvl1pPr>
              <a:defRPr/>
            </a:lvl1pPr>
          </a:lstStyle>
          <a:p>
            <a:pPr lvl="0"/>
            <a:fld id="{0AE60A02-2C85-4103-A8FE-901B54898FD2}" type="datetime1">
              <a:rPr lang="en-US"/>
              <a:pPr lvl="0"/>
              <a:t>10/6/2026</a:t>
            </a:fld>
            <a:endParaRPr lang="en-US"/>
          </a:p>
        </p:txBody>
      </p:sp>
      <p:sp>
        <p:nvSpPr>
          <p:cNvPr id="6" name="Footer Placeholder 5">
            <a:extLst>
              <a:ext uri="{FF2B5EF4-FFF2-40B4-BE49-F238E27FC236}">
                <a16:creationId xmlns:a16="http://schemas.microsoft.com/office/drawing/2014/main" id="{C9E8AD3C-8238-15A5-16A2-6DA0BD2225C7}"/>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2A8598C8-6AE8-8E55-5B28-881EBE594E32}"/>
              </a:ext>
            </a:extLst>
          </p:cNvPr>
          <p:cNvSpPr txBox="1">
            <a:spLocks noGrp="1"/>
          </p:cNvSpPr>
          <p:nvPr>
            <p:ph type="sldNum" sz="quarter" idx="8"/>
          </p:nvPr>
        </p:nvSpPr>
        <p:spPr/>
        <p:txBody>
          <a:bodyPr/>
          <a:lstStyle>
            <a:lvl1pPr>
              <a:defRPr/>
            </a:lvl1pPr>
          </a:lstStyle>
          <a:p>
            <a:pPr lvl="0"/>
            <a:fld id="{3CA1E4E2-43F2-4034-97F1-C0F6A3319EC0}" type="slidenum">
              <a:t>‹#›</a:t>
            </a:fld>
            <a:endParaRPr lang="en-US"/>
          </a:p>
        </p:txBody>
      </p:sp>
    </p:spTree>
    <p:extLst>
      <p:ext uri="{BB962C8B-B14F-4D97-AF65-F5344CB8AC3E}">
        <p14:creationId xmlns:p14="http://schemas.microsoft.com/office/powerpoint/2010/main" val="592205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F1443-4D40-4CD9-6946-E25502C6D03E}"/>
              </a:ext>
            </a:extLst>
          </p:cNvPr>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a:extLst>
              <a:ext uri="{FF2B5EF4-FFF2-40B4-BE49-F238E27FC236}">
                <a16:creationId xmlns:a16="http://schemas.microsoft.com/office/drawing/2014/main" id="{EFED0EF0-3A4E-79A5-C545-3C2BB70E23FA}"/>
              </a:ext>
            </a:extLst>
          </p:cNvPr>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a:extLst>
              <a:ext uri="{FF2B5EF4-FFF2-40B4-BE49-F238E27FC236}">
                <a16:creationId xmlns:a16="http://schemas.microsoft.com/office/drawing/2014/main" id="{56A91F24-7948-8FCE-8346-679C4C6E3921}"/>
              </a:ext>
            </a:extLst>
          </p:cNvPr>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455E8459-7B8E-14E7-0C19-1FB7A057EAD8}"/>
              </a:ext>
            </a:extLst>
          </p:cNvPr>
          <p:cNvSpPr txBox="1">
            <a:spLocks noGrp="1"/>
          </p:cNvSpPr>
          <p:nvPr>
            <p:ph type="dt" sz="half" idx="7"/>
          </p:nvPr>
        </p:nvSpPr>
        <p:spPr/>
        <p:txBody>
          <a:bodyPr/>
          <a:lstStyle>
            <a:lvl1pPr>
              <a:defRPr/>
            </a:lvl1pPr>
          </a:lstStyle>
          <a:p>
            <a:pPr lvl="0"/>
            <a:fld id="{FF518116-6810-4209-8007-CFF5190E9620}" type="datetime1">
              <a:rPr lang="en-US"/>
              <a:pPr lvl="0"/>
              <a:t>10/6/2026</a:t>
            </a:fld>
            <a:endParaRPr lang="en-US"/>
          </a:p>
        </p:txBody>
      </p:sp>
      <p:sp>
        <p:nvSpPr>
          <p:cNvPr id="6" name="Footer Placeholder 5">
            <a:extLst>
              <a:ext uri="{FF2B5EF4-FFF2-40B4-BE49-F238E27FC236}">
                <a16:creationId xmlns:a16="http://schemas.microsoft.com/office/drawing/2014/main" id="{6A44D426-0BE4-BEE8-B92B-423888751288}"/>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3E5B0793-731B-DA07-41D7-47C91CFDC9F5}"/>
              </a:ext>
            </a:extLst>
          </p:cNvPr>
          <p:cNvSpPr txBox="1">
            <a:spLocks noGrp="1"/>
          </p:cNvSpPr>
          <p:nvPr>
            <p:ph type="sldNum" sz="quarter" idx="8"/>
          </p:nvPr>
        </p:nvSpPr>
        <p:spPr/>
        <p:txBody>
          <a:bodyPr/>
          <a:lstStyle>
            <a:lvl1pPr>
              <a:defRPr/>
            </a:lvl1pPr>
          </a:lstStyle>
          <a:p>
            <a:pPr lvl="0"/>
            <a:fld id="{FC29F8B6-6A57-4619-8B2A-0E2FEC8C91B3}" type="slidenum">
              <a:t>‹#›</a:t>
            </a:fld>
            <a:endParaRPr lang="en-US"/>
          </a:p>
        </p:txBody>
      </p:sp>
    </p:spTree>
    <p:extLst>
      <p:ext uri="{BB962C8B-B14F-4D97-AF65-F5344CB8AC3E}">
        <p14:creationId xmlns:p14="http://schemas.microsoft.com/office/powerpoint/2010/main" val="6217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01C95-3A9E-3EFB-F6E9-8FDDC0375CF5}"/>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2C5C2789-7279-4B86-86AD-EBD46965386E}"/>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09C20-32CB-B921-61BD-4126AAD328D5}"/>
              </a:ext>
            </a:extLst>
          </p:cNvPr>
          <p:cNvSpPr txBox="1">
            <a:spLocks noGrp="1"/>
          </p:cNvSpPr>
          <p:nvPr>
            <p:ph type="dt" sz="half" idx="7"/>
          </p:nvPr>
        </p:nvSpPr>
        <p:spPr/>
        <p:txBody>
          <a:bodyPr/>
          <a:lstStyle>
            <a:lvl1pPr>
              <a:defRPr/>
            </a:lvl1pPr>
          </a:lstStyle>
          <a:p>
            <a:pPr lvl="0"/>
            <a:fld id="{86ABFC0D-93A6-457E-882C-D91EBA0871EB}" type="datetime1">
              <a:rPr lang="en-US"/>
              <a:pPr lvl="0"/>
              <a:t>10/6/2026</a:t>
            </a:fld>
            <a:endParaRPr lang="en-US"/>
          </a:p>
        </p:txBody>
      </p:sp>
      <p:sp>
        <p:nvSpPr>
          <p:cNvPr id="5" name="Footer Placeholder 4">
            <a:extLst>
              <a:ext uri="{FF2B5EF4-FFF2-40B4-BE49-F238E27FC236}">
                <a16:creationId xmlns:a16="http://schemas.microsoft.com/office/drawing/2014/main" id="{FD1BDEE7-2930-1844-E38C-D062A1EBCB66}"/>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4A3CA8E8-6225-CAA8-479C-15E7C9E61719}"/>
              </a:ext>
            </a:extLst>
          </p:cNvPr>
          <p:cNvSpPr txBox="1">
            <a:spLocks noGrp="1"/>
          </p:cNvSpPr>
          <p:nvPr>
            <p:ph type="sldNum" sz="quarter" idx="8"/>
          </p:nvPr>
        </p:nvSpPr>
        <p:spPr/>
        <p:txBody>
          <a:bodyPr/>
          <a:lstStyle>
            <a:lvl1pPr>
              <a:defRPr/>
            </a:lvl1pPr>
          </a:lstStyle>
          <a:p>
            <a:pPr lvl="0"/>
            <a:fld id="{A605D3EE-CD52-4A6E-B507-C526E9825EE4}" type="slidenum">
              <a:t>‹#›</a:t>
            </a:fld>
            <a:endParaRPr lang="en-US"/>
          </a:p>
        </p:txBody>
      </p:sp>
    </p:spTree>
    <p:extLst>
      <p:ext uri="{BB962C8B-B14F-4D97-AF65-F5344CB8AC3E}">
        <p14:creationId xmlns:p14="http://schemas.microsoft.com/office/powerpoint/2010/main" val="42808791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4352AE-7F73-9077-DB06-01D5321A582E}"/>
              </a:ext>
            </a:extLst>
          </p:cNvPr>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92C1F471-CE2D-74BB-3C46-FBB9D33D8366}"/>
              </a:ext>
            </a:extLst>
          </p:cNvPr>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3D092-72C6-0C86-868F-BEA2969FDDFA}"/>
              </a:ext>
            </a:extLst>
          </p:cNvPr>
          <p:cNvSpPr txBox="1">
            <a:spLocks noGrp="1"/>
          </p:cNvSpPr>
          <p:nvPr>
            <p:ph type="dt" sz="half" idx="7"/>
          </p:nvPr>
        </p:nvSpPr>
        <p:spPr/>
        <p:txBody>
          <a:bodyPr/>
          <a:lstStyle>
            <a:lvl1pPr>
              <a:defRPr/>
            </a:lvl1pPr>
          </a:lstStyle>
          <a:p>
            <a:pPr lvl="0"/>
            <a:fld id="{30DA6DAB-B770-490D-A332-0DDDA10FA1D5}" type="datetime1">
              <a:rPr lang="en-US"/>
              <a:pPr lvl="0"/>
              <a:t>10/6/2026</a:t>
            </a:fld>
            <a:endParaRPr lang="en-US"/>
          </a:p>
        </p:txBody>
      </p:sp>
      <p:sp>
        <p:nvSpPr>
          <p:cNvPr id="5" name="Footer Placeholder 4">
            <a:extLst>
              <a:ext uri="{FF2B5EF4-FFF2-40B4-BE49-F238E27FC236}">
                <a16:creationId xmlns:a16="http://schemas.microsoft.com/office/drawing/2014/main" id="{AAE47775-05F1-A83E-E105-300FBCC31495}"/>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507F794C-E947-70D4-E125-3591EFE3BCC5}"/>
              </a:ext>
            </a:extLst>
          </p:cNvPr>
          <p:cNvSpPr txBox="1">
            <a:spLocks noGrp="1"/>
          </p:cNvSpPr>
          <p:nvPr>
            <p:ph type="sldNum" sz="quarter" idx="8"/>
          </p:nvPr>
        </p:nvSpPr>
        <p:spPr/>
        <p:txBody>
          <a:bodyPr/>
          <a:lstStyle>
            <a:lvl1pPr>
              <a:defRPr/>
            </a:lvl1pPr>
          </a:lstStyle>
          <a:p>
            <a:pPr lvl="0"/>
            <a:fld id="{0D31FF59-6E28-4B3E-8225-A8B1D05F81CD}" type="slidenum">
              <a:t>‹#›</a:t>
            </a:fld>
            <a:endParaRPr lang="en-US"/>
          </a:p>
        </p:txBody>
      </p:sp>
    </p:spTree>
    <p:extLst>
      <p:ext uri="{BB962C8B-B14F-4D97-AF65-F5344CB8AC3E}">
        <p14:creationId xmlns:p14="http://schemas.microsoft.com/office/powerpoint/2010/main" val="754640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_HEADER">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6;p2">
            <a:extLst>
              <a:ext uri="{FF2B5EF4-FFF2-40B4-BE49-F238E27FC236}">
                <a16:creationId xmlns:a16="http://schemas.microsoft.com/office/drawing/2014/main" id="{108B0903-8167-5798-0CBB-EA2FD2B30414}"/>
              </a:ext>
            </a:extLst>
          </p:cNvPr>
          <p:cNvSpPr txBox="1">
            <a:spLocks noGrp="1"/>
          </p:cNvSpPr>
          <p:nvPr>
            <p:ph type="sldNum" sz="quarter" idx="8"/>
          </p:nvPr>
        </p:nvSpPr>
        <p:spPr/>
        <p:txBody>
          <a:bodyPr/>
          <a:lstStyle>
            <a:lvl1pPr>
              <a:defRPr/>
            </a:lvl1pPr>
          </a:lstStyle>
          <a:p>
            <a:pPr lvl="0"/>
            <a:fld id="{F3FF82F3-7F8E-40C9-BE80-C4E44E1EB348}" type="slidenum">
              <a:t>‹#›</a:t>
            </a:fld>
            <a:endParaRPr lang="en-US"/>
          </a:p>
        </p:txBody>
      </p:sp>
    </p:spTree>
    <p:extLst>
      <p:ext uri="{BB962C8B-B14F-4D97-AF65-F5344CB8AC3E}">
        <p14:creationId xmlns:p14="http://schemas.microsoft.com/office/powerpoint/2010/main" val="237392215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_1_2">
    <p:bg>
      <p:bgPr>
        <a:solidFill>
          <a:srgbClr val="FFFFFF"/>
        </a:solidFill>
        <a:effectLst/>
      </p:bgPr>
    </p:bg>
    <p:spTree>
      <p:nvGrpSpPr>
        <p:cNvPr id="1" name=""/>
        <p:cNvGrpSpPr/>
        <p:nvPr/>
      </p:nvGrpSpPr>
      <p:grpSpPr>
        <a:xfrm>
          <a:off x="0" y="0"/>
          <a:ext cx="0" cy="0"/>
          <a:chOff x="0" y="0"/>
          <a:chExt cx="0" cy="0"/>
        </a:xfrm>
      </p:grpSpPr>
      <p:sp>
        <p:nvSpPr>
          <p:cNvPr id="2" name="Google Shape;23;p3">
            <a:extLst>
              <a:ext uri="{FF2B5EF4-FFF2-40B4-BE49-F238E27FC236}">
                <a16:creationId xmlns:a16="http://schemas.microsoft.com/office/drawing/2014/main" id="{C8682978-5885-622B-2130-CD2EA91CCFE3}"/>
              </a:ext>
            </a:extLst>
          </p:cNvPr>
          <p:cNvSpPr txBox="1">
            <a:spLocks noGrp="1"/>
          </p:cNvSpPr>
          <p:nvPr>
            <p:ph type="subTitle" idx="4294967295"/>
          </p:nvPr>
        </p:nvSpPr>
        <p:spPr>
          <a:xfrm>
            <a:off x="613900" y="3598154"/>
            <a:ext cx="5950000" cy="492002"/>
          </a:xfrm>
        </p:spPr>
        <p:txBody>
          <a:bodyPr>
            <a:spAutoFit/>
          </a:bodyPr>
          <a:lstStyle>
            <a:lvl1pPr>
              <a:lnSpc>
                <a:spcPct val="115000"/>
              </a:lnSpc>
              <a:buNone/>
              <a:defRPr sz="2133">
                <a:solidFill>
                  <a:srgbClr val="FFFFFF"/>
                </a:solidFill>
              </a:defRPr>
            </a:lvl1pPr>
          </a:lstStyle>
          <a:p>
            <a:pPr lvl="0"/>
            <a:endParaRPr lang="en-US"/>
          </a:p>
        </p:txBody>
      </p:sp>
    </p:spTree>
    <p:extLst>
      <p:ext uri="{BB962C8B-B14F-4D97-AF65-F5344CB8AC3E}">
        <p14:creationId xmlns:p14="http://schemas.microsoft.com/office/powerpoint/2010/main" val="289720881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_8">
    <p:spTree>
      <p:nvGrpSpPr>
        <p:cNvPr id="1" name=""/>
        <p:cNvGrpSpPr/>
        <p:nvPr/>
      </p:nvGrpSpPr>
      <p:grpSpPr>
        <a:xfrm>
          <a:off x="0" y="0"/>
          <a:ext cx="0" cy="0"/>
          <a:chOff x="0" y="0"/>
          <a:chExt cx="0" cy="0"/>
        </a:xfrm>
      </p:grpSpPr>
      <p:sp>
        <p:nvSpPr>
          <p:cNvPr id="2" name="Google Shape;28;p4">
            <a:extLst>
              <a:ext uri="{FF2B5EF4-FFF2-40B4-BE49-F238E27FC236}">
                <a16:creationId xmlns:a16="http://schemas.microsoft.com/office/drawing/2014/main" id="{55BFC90E-FF39-3589-6136-E1FD61EEF84D}"/>
              </a:ext>
            </a:extLst>
          </p:cNvPr>
          <p:cNvSpPr txBox="1">
            <a:spLocks noGrp="1"/>
          </p:cNvSpPr>
          <p:nvPr>
            <p:ph type="subTitle" idx="4294967295"/>
          </p:nvPr>
        </p:nvSpPr>
        <p:spPr>
          <a:xfrm>
            <a:off x="604363" y="4501170"/>
            <a:ext cx="5429204" cy="492002"/>
          </a:xfrm>
        </p:spPr>
        <p:txBody>
          <a:bodyPr rIns="90845">
            <a:spAutoFit/>
          </a:bodyPr>
          <a:lstStyle>
            <a:lvl1pPr>
              <a:lnSpc>
                <a:spcPct val="115000"/>
              </a:lnSpc>
              <a:buNone/>
              <a:defRPr/>
            </a:lvl1pPr>
          </a:lstStyle>
          <a:p>
            <a:pPr lvl="0"/>
            <a:endParaRPr lang="en-US"/>
          </a:p>
        </p:txBody>
      </p:sp>
      <p:pic>
        <p:nvPicPr>
          <p:cNvPr id="3" name="Google Shape;29;p4" title="New log full dark.png">
            <a:extLst>
              <a:ext uri="{FF2B5EF4-FFF2-40B4-BE49-F238E27FC236}">
                <a16:creationId xmlns:a16="http://schemas.microsoft.com/office/drawing/2014/main" id="{8190D6A6-7666-B54F-C376-78459593DC1A}"/>
              </a:ext>
            </a:extLst>
          </p:cNvPr>
          <p:cNvPicPr>
            <a:picLocks noChangeAspect="1"/>
          </p:cNvPicPr>
          <p:nvPr/>
        </p:nvPicPr>
        <p:blipFill>
          <a:blip r:embed="rId2">
            <a:alphaModFix/>
          </a:blip>
          <a:stretch>
            <a:fillRect/>
          </a:stretch>
        </p:blipFill>
        <p:spPr>
          <a:xfrm>
            <a:off x="760131" y="1051139"/>
            <a:ext cx="2803596" cy="583067"/>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3297985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_TITLE_AND_DESCRIPTION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34;p5">
            <a:extLst>
              <a:ext uri="{FF2B5EF4-FFF2-40B4-BE49-F238E27FC236}">
                <a16:creationId xmlns:a16="http://schemas.microsoft.com/office/drawing/2014/main" id="{8C056ED3-AC50-B67C-521E-CCAFE6AC61DE}"/>
              </a:ext>
            </a:extLst>
          </p:cNvPr>
          <p:cNvSpPr txBox="1">
            <a:spLocks noGrp="1"/>
          </p:cNvSpPr>
          <p:nvPr>
            <p:ph type="body" idx="4294967295"/>
          </p:nvPr>
        </p:nvSpPr>
        <p:spPr>
          <a:xfrm>
            <a:off x="6628897" y="2719928"/>
            <a:ext cx="5010802" cy="3344399"/>
          </a:xfrm>
        </p:spPr>
        <p:txBody>
          <a:bodyPr/>
          <a:lstStyle>
            <a:lvl1pPr marL="609584" indent="-457190">
              <a:lnSpc>
                <a:spcPct val="150000"/>
              </a:lnSpc>
              <a:defRPr sz="2400"/>
            </a:lvl1pPr>
          </a:lstStyle>
          <a:p>
            <a:pPr lvl="0"/>
            <a:endParaRPr lang="en-US"/>
          </a:p>
        </p:txBody>
      </p:sp>
      <p:pic>
        <p:nvPicPr>
          <p:cNvPr id="3" name="Google Shape;35;p5">
            <a:extLst>
              <a:ext uri="{FF2B5EF4-FFF2-40B4-BE49-F238E27FC236}">
                <a16:creationId xmlns:a16="http://schemas.microsoft.com/office/drawing/2014/main" id="{ADEAD259-D367-FDD4-22DD-CBBB27FC5701}"/>
              </a:ext>
            </a:extLst>
          </p:cNvPr>
          <p:cNvPicPr>
            <a:picLocks noChangeAspect="1"/>
          </p:cNvPicPr>
          <p:nvPr/>
        </p:nvPicPr>
        <p:blipFill>
          <a:blip r:embed="rId3">
            <a:alphaModFix/>
          </a:blip>
          <a:srcRect l="29989" r="10764"/>
          <a:stretch>
            <a:fillRect/>
          </a:stretch>
        </p:blipFill>
        <p:spPr>
          <a:xfrm flipH="1">
            <a:off x="0" y="0"/>
            <a:ext cx="6095966" cy="6858000"/>
          </a:xfrm>
          <a:prstGeom prst="rect">
            <a:avLst/>
          </a:prstGeom>
          <a:noFill/>
          <a:ln cap="flat">
            <a:noFill/>
          </a:ln>
          <a:effectLst>
            <a:outerShdw dist="22997" dir="5400000" algn="tl">
              <a:srgbClr val="000000">
                <a:alpha val="35000"/>
              </a:srgbClr>
            </a:outerShdw>
          </a:effectLst>
        </p:spPr>
      </p:pic>
      <p:sp>
        <p:nvSpPr>
          <p:cNvPr id="4" name="Google Shape;36;p5">
            <a:extLst>
              <a:ext uri="{FF2B5EF4-FFF2-40B4-BE49-F238E27FC236}">
                <a16:creationId xmlns:a16="http://schemas.microsoft.com/office/drawing/2014/main" id="{DCC0F9A0-7AB2-79F3-2831-EDE15168B384}"/>
              </a:ext>
            </a:extLst>
          </p:cNvPr>
          <p:cNvSpPr txBox="1">
            <a:spLocks noGrp="1"/>
          </p:cNvSpPr>
          <p:nvPr>
            <p:ph type="sldNum" sz="quarter" idx="8"/>
          </p:nvPr>
        </p:nvSpPr>
        <p:spPr/>
        <p:txBody>
          <a:bodyPr/>
          <a:lstStyle>
            <a:lvl1pPr>
              <a:defRPr/>
            </a:lvl1pPr>
          </a:lstStyle>
          <a:p>
            <a:pPr lvl="0"/>
            <a:fld id="{68360401-AA5B-4687-A9C4-BCB34545D4F2}" type="slidenum">
              <a:t>‹#›</a:t>
            </a:fld>
            <a:endParaRPr lang="en-US"/>
          </a:p>
        </p:txBody>
      </p:sp>
    </p:spTree>
    <p:extLst>
      <p:ext uri="{BB962C8B-B14F-4D97-AF65-F5344CB8AC3E}">
        <p14:creationId xmlns:p14="http://schemas.microsoft.com/office/powerpoint/2010/main" val="13756603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ECTION_TITLE_AND_DESCRIPTION_1_2">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41;p6">
            <a:extLst>
              <a:ext uri="{FF2B5EF4-FFF2-40B4-BE49-F238E27FC236}">
                <a16:creationId xmlns:a16="http://schemas.microsoft.com/office/drawing/2014/main" id="{38FD32CA-70B2-5C20-F7E9-37E7B6A16134}"/>
              </a:ext>
            </a:extLst>
          </p:cNvPr>
          <p:cNvSpPr txBox="1">
            <a:spLocks noGrp="1"/>
          </p:cNvSpPr>
          <p:nvPr>
            <p:ph type="body" idx="4294967295"/>
          </p:nvPr>
        </p:nvSpPr>
        <p:spPr>
          <a:xfrm>
            <a:off x="6628897" y="2719928"/>
            <a:ext cx="5010802" cy="3344399"/>
          </a:xfrm>
        </p:spPr>
        <p:txBody>
          <a:bodyPr/>
          <a:lstStyle>
            <a:lvl1pPr marL="609584" indent="-457190">
              <a:lnSpc>
                <a:spcPct val="150000"/>
              </a:lnSpc>
              <a:defRPr sz="2400"/>
            </a:lvl1pPr>
          </a:lstStyle>
          <a:p>
            <a:pPr lvl="0"/>
            <a:endParaRPr lang="en-US"/>
          </a:p>
        </p:txBody>
      </p:sp>
    </p:spTree>
    <p:extLst>
      <p:ext uri="{BB962C8B-B14F-4D97-AF65-F5344CB8AC3E}">
        <p14:creationId xmlns:p14="http://schemas.microsoft.com/office/powerpoint/2010/main" val="40866720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541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ColTx" preserve="1">
  <p:cSld name="TITLE_AND_TWO_COLUMNS">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100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_AND_TWO_COLUMNS_1">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07871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IG_NUMBER">
    <p:bg>
      <p:bgPr>
        <a:blipFill>
          <a:blip r:embed="rId2">
            <a:alphaModFix/>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959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G_NUMBER_1">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870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ECTION_HEADER_1">
    <p:bg>
      <p:bgPr>
        <a:blipFill>
          <a:blip r:embed="rId2">
            <a:alphaModFix/>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87570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ECTION_HEADER_1_3">
    <p:bg>
      <p:bgPr>
        <a:solidFill>
          <a:srgbClr val="FFFFFF"/>
        </a:solidFill>
        <a:effectLst/>
      </p:bgPr>
    </p:bg>
    <p:spTree>
      <p:nvGrpSpPr>
        <p:cNvPr id="1" name=""/>
        <p:cNvGrpSpPr/>
        <p:nvPr/>
      </p:nvGrpSpPr>
      <p:grpSpPr>
        <a:xfrm>
          <a:off x="0" y="0"/>
          <a:ext cx="0" cy="0"/>
          <a:chOff x="0" y="0"/>
          <a:chExt cx="0" cy="0"/>
        </a:xfrm>
      </p:grpSpPr>
      <p:sp>
        <p:nvSpPr>
          <p:cNvPr id="2" name="Google Shape;72;p13">
            <a:extLst>
              <a:ext uri="{FF2B5EF4-FFF2-40B4-BE49-F238E27FC236}">
                <a16:creationId xmlns:a16="http://schemas.microsoft.com/office/drawing/2014/main" id="{106F3E55-BE9F-196B-65A6-EC542B013482}"/>
              </a:ext>
            </a:extLst>
          </p:cNvPr>
          <p:cNvSpPr txBox="1">
            <a:spLocks noGrp="1"/>
          </p:cNvSpPr>
          <p:nvPr>
            <p:ph type="title"/>
          </p:nvPr>
        </p:nvSpPr>
        <p:spPr>
          <a:xfrm>
            <a:off x="448568" y="296064"/>
            <a:ext cx="4352004" cy="931197"/>
          </a:xfrm>
        </p:spPr>
        <p:txBody>
          <a:bodyPr/>
          <a:lstStyle>
            <a:lvl1pPr>
              <a:defRPr/>
            </a:lvl1pPr>
          </a:lstStyle>
          <a:p>
            <a:pPr lvl="0"/>
            <a:endParaRPr lang="en-US"/>
          </a:p>
        </p:txBody>
      </p:sp>
      <p:sp>
        <p:nvSpPr>
          <p:cNvPr id="3" name="Google Shape;73;p13">
            <a:extLst>
              <a:ext uri="{FF2B5EF4-FFF2-40B4-BE49-F238E27FC236}">
                <a16:creationId xmlns:a16="http://schemas.microsoft.com/office/drawing/2014/main" id="{FE637B96-E25A-B23E-F29B-1E0472F0B223}"/>
              </a:ext>
            </a:extLst>
          </p:cNvPr>
          <p:cNvSpPr txBox="1"/>
          <p:nvPr/>
        </p:nvSpPr>
        <p:spPr>
          <a:xfrm>
            <a:off x="9825301" y="871066"/>
            <a:ext cx="1329601" cy="3846588"/>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1" compatLnSpc="1">
            <a:spAutoFit/>
          </a:bodyPr>
          <a:lstStyle/>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CAISO</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NYISO</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ERCOT</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MISO</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SPP</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PJM</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ISO-NE</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IESO</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it-IT" sz="1733" b="1" i="0" u="none" strike="noStrike" kern="1200" cap="none" spc="0" baseline="0">
                <a:solidFill>
                  <a:srgbClr val="00263A"/>
                </a:solidFill>
                <a:uFillTx/>
                <a:latin typeface="Inter"/>
                <a:ea typeface="Inter"/>
                <a:cs typeface="Inter"/>
              </a:rPr>
              <a:t>AESO</a:t>
            </a:r>
          </a:p>
        </p:txBody>
      </p:sp>
      <p:sp>
        <p:nvSpPr>
          <p:cNvPr id="4" name="Google Shape;74;p13">
            <a:extLst>
              <a:ext uri="{FF2B5EF4-FFF2-40B4-BE49-F238E27FC236}">
                <a16:creationId xmlns:a16="http://schemas.microsoft.com/office/drawing/2014/main" id="{C7233C7C-7A4F-E1E8-04A1-591B72FC4510}"/>
              </a:ext>
            </a:extLst>
          </p:cNvPr>
          <p:cNvSpPr txBox="1">
            <a:spLocks noGrp="1"/>
          </p:cNvSpPr>
          <p:nvPr>
            <p:ph type="sldNum" sz="quarter" idx="8"/>
          </p:nvPr>
        </p:nvSpPr>
        <p:spPr/>
        <p:txBody>
          <a:bodyPr/>
          <a:lstStyle>
            <a:lvl1pPr>
              <a:defRPr/>
            </a:lvl1pPr>
          </a:lstStyle>
          <a:p>
            <a:pPr lvl="0"/>
            <a:fld id="{1BC57266-C5A0-4B31-97CE-03A572CC1F61}" type="slidenum">
              <a:t>‹#›</a:t>
            </a:fld>
            <a:endParaRPr lang="en-US"/>
          </a:p>
        </p:txBody>
      </p:sp>
    </p:spTree>
    <p:extLst>
      <p:ext uri="{BB962C8B-B14F-4D97-AF65-F5344CB8AC3E}">
        <p14:creationId xmlns:p14="http://schemas.microsoft.com/office/powerpoint/2010/main" val="36499923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USTOM_1">
    <p:spTree>
      <p:nvGrpSpPr>
        <p:cNvPr id="1" name=""/>
        <p:cNvGrpSpPr/>
        <p:nvPr/>
      </p:nvGrpSpPr>
      <p:grpSpPr>
        <a:xfrm>
          <a:off x="0" y="0"/>
          <a:ext cx="0" cy="0"/>
          <a:chOff x="0" y="0"/>
          <a:chExt cx="0" cy="0"/>
        </a:xfrm>
      </p:grpSpPr>
      <p:sp>
        <p:nvSpPr>
          <p:cNvPr id="2" name="Google Shape;79;p14">
            <a:extLst>
              <a:ext uri="{FF2B5EF4-FFF2-40B4-BE49-F238E27FC236}">
                <a16:creationId xmlns:a16="http://schemas.microsoft.com/office/drawing/2014/main" id="{84E492A8-F9E1-4BC8-4935-68CEFF643EA9}"/>
              </a:ext>
            </a:extLst>
          </p:cNvPr>
          <p:cNvSpPr txBox="1">
            <a:spLocks noGrp="1"/>
          </p:cNvSpPr>
          <p:nvPr>
            <p:ph type="sldNum" sz="quarter" idx="8"/>
          </p:nvPr>
        </p:nvSpPr>
        <p:spPr/>
        <p:txBody>
          <a:bodyPr/>
          <a:lstStyle>
            <a:lvl1pPr>
              <a:defRPr/>
            </a:lvl1pPr>
          </a:lstStyle>
          <a:p>
            <a:pPr lvl="0"/>
            <a:fld id="{1C09D9E6-3E84-4A7E-A1D6-A20956FF490D}" type="slidenum">
              <a:t>‹#›</a:t>
            </a:fld>
            <a:endParaRPr lang="en-US"/>
          </a:p>
        </p:txBody>
      </p:sp>
    </p:spTree>
    <p:extLst>
      <p:ext uri="{BB962C8B-B14F-4D97-AF65-F5344CB8AC3E}">
        <p14:creationId xmlns:p14="http://schemas.microsoft.com/office/powerpoint/2010/main" val="26526850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_ONLY_1_1_1_1_1_2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84;p15">
            <a:extLst>
              <a:ext uri="{FF2B5EF4-FFF2-40B4-BE49-F238E27FC236}">
                <a16:creationId xmlns:a16="http://schemas.microsoft.com/office/drawing/2014/main" id="{4DEF0C02-BB06-57EB-631D-C6A3E432CCC4}"/>
              </a:ext>
            </a:extLst>
          </p:cNvPr>
          <p:cNvSpPr txBox="1">
            <a:spLocks noGrp="1"/>
          </p:cNvSpPr>
          <p:nvPr>
            <p:ph type="subTitle" idx="4294967295"/>
          </p:nvPr>
        </p:nvSpPr>
        <p:spPr>
          <a:xfrm>
            <a:off x="615665" y="3618637"/>
            <a:ext cx="2053202" cy="641597"/>
          </a:xfrm>
        </p:spPr>
        <p:txBody>
          <a:bodyPr anchorCtr="1"/>
          <a:lstStyle>
            <a:lvl1pPr algn="ctr">
              <a:lnSpc>
                <a:spcPct val="115000"/>
              </a:lnSpc>
              <a:buNone/>
              <a:defRPr b="1">
                <a:solidFill>
                  <a:srgbClr val="FFFFFF"/>
                </a:solidFill>
              </a:defRPr>
            </a:lvl1pPr>
          </a:lstStyle>
          <a:p>
            <a:pPr lvl="0"/>
            <a:endParaRPr lang="en-US"/>
          </a:p>
        </p:txBody>
      </p:sp>
      <p:sp>
        <p:nvSpPr>
          <p:cNvPr id="3" name="Google Shape;85;p15">
            <a:extLst>
              <a:ext uri="{FF2B5EF4-FFF2-40B4-BE49-F238E27FC236}">
                <a16:creationId xmlns:a16="http://schemas.microsoft.com/office/drawing/2014/main" id="{711B72CF-7229-E945-6AEA-34705F3E7DCB}"/>
              </a:ext>
            </a:extLst>
          </p:cNvPr>
          <p:cNvSpPr txBox="1">
            <a:spLocks noGrp="1"/>
          </p:cNvSpPr>
          <p:nvPr>
            <p:ph type="body" idx="4294967295"/>
          </p:nvPr>
        </p:nvSpPr>
        <p:spPr>
          <a:xfrm>
            <a:off x="615665"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4" name="Google Shape;86;p15">
            <a:extLst>
              <a:ext uri="{FF2B5EF4-FFF2-40B4-BE49-F238E27FC236}">
                <a16:creationId xmlns:a16="http://schemas.microsoft.com/office/drawing/2014/main" id="{1F3DD899-F2E1-5475-3807-EB405372A50C}"/>
              </a:ext>
            </a:extLst>
          </p:cNvPr>
          <p:cNvSpPr txBox="1">
            <a:spLocks noGrp="1"/>
          </p:cNvSpPr>
          <p:nvPr>
            <p:ph type="subTitle" idx="4294967295"/>
          </p:nvPr>
        </p:nvSpPr>
        <p:spPr>
          <a:xfrm>
            <a:off x="2842531" y="3618637"/>
            <a:ext cx="2053202" cy="641597"/>
          </a:xfrm>
        </p:spPr>
        <p:txBody>
          <a:bodyPr anchorCtr="1"/>
          <a:lstStyle>
            <a:lvl1pPr algn="ctr">
              <a:lnSpc>
                <a:spcPct val="115000"/>
              </a:lnSpc>
              <a:buNone/>
              <a:defRPr b="1">
                <a:solidFill>
                  <a:srgbClr val="FFFFFF"/>
                </a:solidFill>
              </a:defRPr>
            </a:lvl1pPr>
          </a:lstStyle>
          <a:p>
            <a:pPr lvl="0"/>
            <a:endParaRPr lang="en-US"/>
          </a:p>
        </p:txBody>
      </p:sp>
      <p:sp>
        <p:nvSpPr>
          <p:cNvPr id="5" name="Google Shape;87;p15">
            <a:extLst>
              <a:ext uri="{FF2B5EF4-FFF2-40B4-BE49-F238E27FC236}">
                <a16:creationId xmlns:a16="http://schemas.microsoft.com/office/drawing/2014/main" id="{81871134-F0D0-17E5-DD10-F6F67C8480FB}"/>
              </a:ext>
            </a:extLst>
          </p:cNvPr>
          <p:cNvSpPr txBox="1">
            <a:spLocks noGrp="1"/>
          </p:cNvSpPr>
          <p:nvPr>
            <p:ph type="subTitle" idx="4294967295"/>
          </p:nvPr>
        </p:nvSpPr>
        <p:spPr>
          <a:xfrm>
            <a:off x="5069397" y="3618637"/>
            <a:ext cx="2053202" cy="641597"/>
          </a:xfrm>
        </p:spPr>
        <p:txBody>
          <a:bodyPr anchorCtr="1"/>
          <a:lstStyle>
            <a:lvl1pPr algn="ctr">
              <a:lnSpc>
                <a:spcPct val="115000"/>
              </a:lnSpc>
              <a:buNone/>
              <a:defRPr b="1">
                <a:solidFill>
                  <a:srgbClr val="FFFFFF"/>
                </a:solidFill>
              </a:defRPr>
            </a:lvl1pPr>
          </a:lstStyle>
          <a:p>
            <a:pPr lvl="0"/>
            <a:endParaRPr lang="en-US"/>
          </a:p>
        </p:txBody>
      </p:sp>
      <p:sp>
        <p:nvSpPr>
          <p:cNvPr id="6" name="Google Shape;88;p15">
            <a:extLst>
              <a:ext uri="{FF2B5EF4-FFF2-40B4-BE49-F238E27FC236}">
                <a16:creationId xmlns:a16="http://schemas.microsoft.com/office/drawing/2014/main" id="{0CB693DC-9717-58F3-1919-8B9252259E48}"/>
              </a:ext>
            </a:extLst>
          </p:cNvPr>
          <p:cNvSpPr txBox="1">
            <a:spLocks noGrp="1"/>
          </p:cNvSpPr>
          <p:nvPr>
            <p:ph type="subTitle" idx="4294967295"/>
          </p:nvPr>
        </p:nvSpPr>
        <p:spPr>
          <a:xfrm>
            <a:off x="9523128" y="3618637"/>
            <a:ext cx="2053202" cy="641597"/>
          </a:xfrm>
        </p:spPr>
        <p:txBody>
          <a:bodyPr anchorCtr="1"/>
          <a:lstStyle>
            <a:lvl1pPr algn="ctr">
              <a:lnSpc>
                <a:spcPct val="115000"/>
              </a:lnSpc>
              <a:buNone/>
              <a:defRPr b="1">
                <a:solidFill>
                  <a:srgbClr val="FFFFFF"/>
                </a:solidFill>
              </a:defRPr>
            </a:lvl1pPr>
          </a:lstStyle>
          <a:p>
            <a:pPr lvl="0"/>
            <a:endParaRPr lang="en-US"/>
          </a:p>
        </p:txBody>
      </p:sp>
      <p:sp>
        <p:nvSpPr>
          <p:cNvPr id="7" name="Google Shape;89;p15">
            <a:extLst>
              <a:ext uri="{FF2B5EF4-FFF2-40B4-BE49-F238E27FC236}">
                <a16:creationId xmlns:a16="http://schemas.microsoft.com/office/drawing/2014/main" id="{D9129E8D-17F7-C0E0-DF1A-EE11598122FD}"/>
              </a:ext>
            </a:extLst>
          </p:cNvPr>
          <p:cNvSpPr txBox="1">
            <a:spLocks noGrp="1"/>
          </p:cNvSpPr>
          <p:nvPr>
            <p:ph type="subTitle" idx="4294967295"/>
          </p:nvPr>
        </p:nvSpPr>
        <p:spPr>
          <a:xfrm>
            <a:off x="7296262" y="3618637"/>
            <a:ext cx="2053202" cy="641597"/>
          </a:xfrm>
        </p:spPr>
        <p:txBody>
          <a:bodyPr anchorCtr="1"/>
          <a:lstStyle>
            <a:lvl1pPr algn="ctr">
              <a:lnSpc>
                <a:spcPct val="115000"/>
              </a:lnSpc>
              <a:buNone/>
              <a:defRPr b="1">
                <a:solidFill>
                  <a:srgbClr val="FFFFFF"/>
                </a:solidFill>
              </a:defRPr>
            </a:lvl1pPr>
          </a:lstStyle>
          <a:p>
            <a:pPr lvl="0"/>
            <a:endParaRPr lang="en-US"/>
          </a:p>
        </p:txBody>
      </p:sp>
      <p:sp>
        <p:nvSpPr>
          <p:cNvPr id="8" name="Google Shape;93;p15">
            <a:extLst>
              <a:ext uri="{FF2B5EF4-FFF2-40B4-BE49-F238E27FC236}">
                <a16:creationId xmlns:a16="http://schemas.microsoft.com/office/drawing/2014/main" id="{BCDD199A-1340-2FA2-D917-F5741BFAB3E2}"/>
              </a:ext>
            </a:extLst>
          </p:cNvPr>
          <p:cNvSpPr txBox="1">
            <a:spLocks noGrp="1"/>
          </p:cNvSpPr>
          <p:nvPr>
            <p:ph type="body" idx="4294967295"/>
          </p:nvPr>
        </p:nvSpPr>
        <p:spPr>
          <a:xfrm>
            <a:off x="2842531"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9" name="Google Shape;94;p15">
            <a:extLst>
              <a:ext uri="{FF2B5EF4-FFF2-40B4-BE49-F238E27FC236}">
                <a16:creationId xmlns:a16="http://schemas.microsoft.com/office/drawing/2014/main" id="{F1EBEB1F-B6E7-802E-0950-66538D0AE64B}"/>
              </a:ext>
            </a:extLst>
          </p:cNvPr>
          <p:cNvSpPr txBox="1">
            <a:spLocks noGrp="1"/>
          </p:cNvSpPr>
          <p:nvPr>
            <p:ph type="body" idx="4294967295"/>
          </p:nvPr>
        </p:nvSpPr>
        <p:spPr>
          <a:xfrm>
            <a:off x="5069397"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10" name="Google Shape;95;p15">
            <a:extLst>
              <a:ext uri="{FF2B5EF4-FFF2-40B4-BE49-F238E27FC236}">
                <a16:creationId xmlns:a16="http://schemas.microsoft.com/office/drawing/2014/main" id="{82D5F19F-F2E7-0483-12DD-E6CD74C95F4B}"/>
              </a:ext>
            </a:extLst>
          </p:cNvPr>
          <p:cNvSpPr txBox="1">
            <a:spLocks noGrp="1"/>
          </p:cNvSpPr>
          <p:nvPr>
            <p:ph type="body" idx="4294967295"/>
          </p:nvPr>
        </p:nvSpPr>
        <p:spPr>
          <a:xfrm>
            <a:off x="9523128"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11" name="Google Shape;96;p15">
            <a:extLst>
              <a:ext uri="{FF2B5EF4-FFF2-40B4-BE49-F238E27FC236}">
                <a16:creationId xmlns:a16="http://schemas.microsoft.com/office/drawing/2014/main" id="{88CEA77F-E8E5-99AC-31AE-83DB9FD825A5}"/>
              </a:ext>
            </a:extLst>
          </p:cNvPr>
          <p:cNvSpPr txBox="1">
            <a:spLocks noGrp="1"/>
          </p:cNvSpPr>
          <p:nvPr>
            <p:ph type="body" idx="4294967295"/>
          </p:nvPr>
        </p:nvSpPr>
        <p:spPr>
          <a:xfrm>
            <a:off x="7296262"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12" name="Google Shape;97;p15">
            <a:extLst>
              <a:ext uri="{FF2B5EF4-FFF2-40B4-BE49-F238E27FC236}">
                <a16:creationId xmlns:a16="http://schemas.microsoft.com/office/drawing/2014/main" id="{96778D25-2C33-87E8-1325-4331AB7D8338}"/>
              </a:ext>
            </a:extLst>
          </p:cNvPr>
          <p:cNvSpPr txBox="1">
            <a:spLocks noGrp="1"/>
          </p:cNvSpPr>
          <p:nvPr>
            <p:ph type="sldNum" sz="quarter" idx="8"/>
          </p:nvPr>
        </p:nvSpPr>
        <p:spPr/>
        <p:txBody>
          <a:bodyPr/>
          <a:lstStyle>
            <a:lvl1pPr>
              <a:defRPr/>
            </a:lvl1pPr>
          </a:lstStyle>
          <a:p>
            <a:pPr lvl="0"/>
            <a:fld id="{47417AC0-38BF-4B04-A214-C4E7D998299F}" type="slidenum">
              <a:t>‹#›</a:t>
            </a:fld>
            <a:endParaRPr lang="en-US"/>
          </a:p>
        </p:txBody>
      </p:sp>
    </p:spTree>
    <p:extLst>
      <p:ext uri="{BB962C8B-B14F-4D97-AF65-F5344CB8AC3E}">
        <p14:creationId xmlns:p14="http://schemas.microsoft.com/office/powerpoint/2010/main" val="118247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_ONLY_2">
    <p:bg>
      <p:bgPr>
        <a:blipFill>
          <a:blip r:embed="rId2">
            <a:alphaModFix/>
          </a:blip>
          <a:stretch>
            <a:fillRect/>
          </a:stretch>
        </a:blipFill>
        <a:effectLst/>
      </p:bgPr>
    </p:bg>
    <p:spTree>
      <p:nvGrpSpPr>
        <p:cNvPr id="1" name=""/>
        <p:cNvGrpSpPr/>
        <p:nvPr/>
      </p:nvGrpSpPr>
      <p:grpSpPr>
        <a:xfrm>
          <a:off x="0" y="0"/>
          <a:ext cx="0" cy="0"/>
          <a:chOff x="0" y="0"/>
          <a:chExt cx="0" cy="0"/>
        </a:xfrm>
      </p:grpSpPr>
      <p:cxnSp>
        <p:nvCxnSpPr>
          <p:cNvPr id="2" name="Google Shape;102;p16">
            <a:extLst>
              <a:ext uri="{FF2B5EF4-FFF2-40B4-BE49-F238E27FC236}">
                <a16:creationId xmlns:a16="http://schemas.microsoft.com/office/drawing/2014/main" id="{2AD1EDE0-B4E5-0388-4580-D0531844DF4E}"/>
              </a:ext>
            </a:extLst>
          </p:cNvPr>
          <p:cNvCxnSpPr/>
          <p:nvPr/>
        </p:nvCxnSpPr>
        <p:spPr>
          <a:xfrm>
            <a:off x="6106930" y="2041736"/>
            <a:ext cx="0" cy="3723994"/>
          </a:xfrm>
          <a:prstGeom prst="straightConnector1">
            <a:avLst/>
          </a:prstGeom>
          <a:noFill/>
          <a:ln w="9528" cap="flat">
            <a:solidFill>
              <a:srgbClr val="00263A"/>
            </a:solidFill>
            <a:prstDash val="solid"/>
            <a:round/>
            <a:headEnd type="arrow"/>
          </a:ln>
          <a:effectLst>
            <a:outerShdw dist="22997" dir="5400000" algn="tl">
              <a:srgbClr val="000000">
                <a:alpha val="35000"/>
              </a:srgbClr>
            </a:outerShdw>
          </a:effectLst>
        </p:spPr>
      </p:cxnSp>
      <p:cxnSp>
        <p:nvCxnSpPr>
          <p:cNvPr id="3" name="Google Shape;103;p16">
            <a:extLst>
              <a:ext uri="{FF2B5EF4-FFF2-40B4-BE49-F238E27FC236}">
                <a16:creationId xmlns:a16="http://schemas.microsoft.com/office/drawing/2014/main" id="{111E5FCE-AEED-C2A5-05C2-8602C7EC0181}"/>
              </a:ext>
            </a:extLst>
          </p:cNvPr>
          <p:cNvCxnSpPr/>
          <p:nvPr/>
        </p:nvCxnSpPr>
        <p:spPr>
          <a:xfrm>
            <a:off x="7926604" y="2041736"/>
            <a:ext cx="0" cy="3723994"/>
          </a:xfrm>
          <a:prstGeom prst="straightConnector1">
            <a:avLst/>
          </a:prstGeom>
          <a:noFill/>
          <a:ln w="9528" cap="flat">
            <a:solidFill>
              <a:srgbClr val="00263A"/>
            </a:solidFill>
            <a:prstDash val="solid"/>
            <a:round/>
            <a:headEnd type="arrow"/>
          </a:ln>
          <a:effectLst>
            <a:outerShdw dist="22997" dir="5400000" algn="tl">
              <a:srgbClr val="000000">
                <a:alpha val="35000"/>
              </a:srgbClr>
            </a:outerShdw>
          </a:effectLst>
        </p:spPr>
      </p:cxnSp>
      <p:cxnSp>
        <p:nvCxnSpPr>
          <p:cNvPr id="4" name="Google Shape;104;p16">
            <a:extLst>
              <a:ext uri="{FF2B5EF4-FFF2-40B4-BE49-F238E27FC236}">
                <a16:creationId xmlns:a16="http://schemas.microsoft.com/office/drawing/2014/main" id="{4FFCD5D3-8E9E-211C-45BD-14D15A50A49C}"/>
              </a:ext>
            </a:extLst>
          </p:cNvPr>
          <p:cNvCxnSpPr/>
          <p:nvPr/>
        </p:nvCxnSpPr>
        <p:spPr>
          <a:xfrm>
            <a:off x="9749497" y="2041736"/>
            <a:ext cx="0" cy="3723994"/>
          </a:xfrm>
          <a:prstGeom prst="straightConnector1">
            <a:avLst/>
          </a:prstGeom>
          <a:noFill/>
          <a:ln w="9528" cap="flat">
            <a:solidFill>
              <a:srgbClr val="00263A"/>
            </a:solidFill>
            <a:prstDash val="solid"/>
            <a:round/>
            <a:headEnd type="arrow"/>
          </a:ln>
          <a:effectLst>
            <a:outerShdw dist="22997" dir="5400000" algn="tl">
              <a:srgbClr val="000000">
                <a:alpha val="35000"/>
              </a:srgbClr>
            </a:outerShdw>
          </a:effectLst>
        </p:spPr>
      </p:cxnSp>
      <p:sp>
        <p:nvSpPr>
          <p:cNvPr id="5" name="Google Shape;105;p16">
            <a:extLst>
              <a:ext uri="{FF2B5EF4-FFF2-40B4-BE49-F238E27FC236}">
                <a16:creationId xmlns:a16="http://schemas.microsoft.com/office/drawing/2014/main" id="{9A440223-5972-F76F-C48F-E158486611D3}"/>
              </a:ext>
            </a:extLst>
          </p:cNvPr>
          <p:cNvSpPr txBox="1">
            <a:spLocks noGrp="1"/>
          </p:cNvSpPr>
          <p:nvPr>
            <p:ph type="subTitle" idx="4294967295"/>
          </p:nvPr>
        </p:nvSpPr>
        <p:spPr>
          <a:xfrm>
            <a:off x="625367" y="2382002"/>
            <a:ext cx="1806397" cy="1047198"/>
          </a:xfrm>
        </p:spPr>
        <p:txBody>
          <a:bodyPr/>
          <a:lstStyle>
            <a:lvl1pPr>
              <a:lnSpc>
                <a:spcPct val="115000"/>
              </a:lnSpc>
              <a:buNone/>
              <a:defRPr sz="1867" b="1">
                <a:solidFill>
                  <a:srgbClr val="00A9E0"/>
                </a:solidFill>
              </a:defRPr>
            </a:lvl1pPr>
          </a:lstStyle>
          <a:p>
            <a:pPr lvl="0"/>
            <a:endParaRPr lang="en-US"/>
          </a:p>
        </p:txBody>
      </p:sp>
      <p:sp>
        <p:nvSpPr>
          <p:cNvPr id="6" name="Google Shape;106;p16">
            <a:extLst>
              <a:ext uri="{FF2B5EF4-FFF2-40B4-BE49-F238E27FC236}">
                <a16:creationId xmlns:a16="http://schemas.microsoft.com/office/drawing/2014/main" id="{8629D994-1053-9937-8FBC-F27F60F76ACA}"/>
              </a:ext>
            </a:extLst>
          </p:cNvPr>
          <p:cNvSpPr txBox="1">
            <a:spLocks noGrp="1"/>
          </p:cNvSpPr>
          <p:nvPr>
            <p:ph type="body" idx="4294967295"/>
          </p:nvPr>
        </p:nvSpPr>
        <p:spPr>
          <a:xfrm>
            <a:off x="631969" y="3529263"/>
            <a:ext cx="1806397" cy="2026401"/>
          </a:xfrm>
        </p:spPr>
        <p:txBody>
          <a:bodyPr lIns="0">
            <a:spAutoFit/>
          </a:bodyPr>
          <a:lstStyle>
            <a:lvl1pPr marL="609584" indent="-389461">
              <a:lnSpc>
                <a:spcPct val="115000"/>
              </a:lnSpc>
              <a:buSzPts val="1000"/>
              <a:defRPr sz="1333"/>
            </a:lvl1pPr>
          </a:lstStyle>
          <a:p>
            <a:pPr lvl="0"/>
            <a:endParaRPr lang="en-US"/>
          </a:p>
        </p:txBody>
      </p:sp>
      <p:sp>
        <p:nvSpPr>
          <p:cNvPr id="7" name="Google Shape;107;p16">
            <a:extLst>
              <a:ext uri="{FF2B5EF4-FFF2-40B4-BE49-F238E27FC236}">
                <a16:creationId xmlns:a16="http://schemas.microsoft.com/office/drawing/2014/main" id="{5B81E8EA-0F3C-653C-FA48-502B661CF743}"/>
              </a:ext>
            </a:extLst>
          </p:cNvPr>
          <p:cNvSpPr txBox="1">
            <a:spLocks noGrp="1"/>
          </p:cNvSpPr>
          <p:nvPr>
            <p:ph type="subTitle" idx="4294967295"/>
          </p:nvPr>
        </p:nvSpPr>
        <p:spPr>
          <a:xfrm>
            <a:off x="2441731" y="2382002"/>
            <a:ext cx="1806397" cy="1047198"/>
          </a:xfrm>
        </p:spPr>
        <p:txBody>
          <a:bodyPr/>
          <a:lstStyle>
            <a:lvl1pPr>
              <a:lnSpc>
                <a:spcPct val="115000"/>
              </a:lnSpc>
              <a:buNone/>
              <a:defRPr sz="1867" b="1">
                <a:solidFill>
                  <a:srgbClr val="00A9E0"/>
                </a:solidFill>
              </a:defRPr>
            </a:lvl1pPr>
          </a:lstStyle>
          <a:p>
            <a:pPr lvl="0"/>
            <a:endParaRPr lang="en-US"/>
          </a:p>
        </p:txBody>
      </p:sp>
      <p:sp>
        <p:nvSpPr>
          <p:cNvPr id="8" name="Google Shape;108;p16">
            <a:extLst>
              <a:ext uri="{FF2B5EF4-FFF2-40B4-BE49-F238E27FC236}">
                <a16:creationId xmlns:a16="http://schemas.microsoft.com/office/drawing/2014/main" id="{C37B58A0-4CAD-E179-4A92-68E64FEDC0A4}"/>
              </a:ext>
            </a:extLst>
          </p:cNvPr>
          <p:cNvSpPr txBox="1">
            <a:spLocks noGrp="1"/>
          </p:cNvSpPr>
          <p:nvPr>
            <p:ph type="body" idx="4294967295"/>
          </p:nvPr>
        </p:nvSpPr>
        <p:spPr>
          <a:xfrm>
            <a:off x="2448333" y="3529263"/>
            <a:ext cx="1806397" cy="2026401"/>
          </a:xfrm>
        </p:spPr>
        <p:txBody>
          <a:bodyPr lIns="0">
            <a:spAutoFit/>
          </a:bodyPr>
          <a:lstStyle>
            <a:lvl1pPr marL="609584" indent="-389461">
              <a:lnSpc>
                <a:spcPct val="115000"/>
              </a:lnSpc>
              <a:buSzPts val="1000"/>
              <a:defRPr sz="1333"/>
            </a:lvl1pPr>
          </a:lstStyle>
          <a:p>
            <a:pPr lvl="0"/>
            <a:endParaRPr lang="en-US"/>
          </a:p>
        </p:txBody>
      </p:sp>
      <p:sp>
        <p:nvSpPr>
          <p:cNvPr id="9" name="Google Shape;109;p16">
            <a:extLst>
              <a:ext uri="{FF2B5EF4-FFF2-40B4-BE49-F238E27FC236}">
                <a16:creationId xmlns:a16="http://schemas.microsoft.com/office/drawing/2014/main" id="{EAA704C2-04C5-09DC-D9E7-17D235A95CFD}"/>
              </a:ext>
            </a:extLst>
          </p:cNvPr>
          <p:cNvSpPr txBox="1">
            <a:spLocks noGrp="1"/>
          </p:cNvSpPr>
          <p:nvPr>
            <p:ph type="subTitle" idx="4294967295"/>
          </p:nvPr>
        </p:nvSpPr>
        <p:spPr>
          <a:xfrm>
            <a:off x="4275999" y="2382002"/>
            <a:ext cx="1806397" cy="1047198"/>
          </a:xfrm>
        </p:spPr>
        <p:txBody>
          <a:bodyPr/>
          <a:lstStyle>
            <a:lvl1pPr>
              <a:lnSpc>
                <a:spcPct val="115000"/>
              </a:lnSpc>
              <a:buNone/>
              <a:defRPr sz="1867" b="1">
                <a:solidFill>
                  <a:srgbClr val="00A9E0"/>
                </a:solidFill>
              </a:defRPr>
            </a:lvl1pPr>
          </a:lstStyle>
          <a:p>
            <a:pPr lvl="0"/>
            <a:endParaRPr lang="en-US"/>
          </a:p>
        </p:txBody>
      </p:sp>
      <p:sp>
        <p:nvSpPr>
          <p:cNvPr id="10" name="Google Shape;110;p16">
            <a:extLst>
              <a:ext uri="{FF2B5EF4-FFF2-40B4-BE49-F238E27FC236}">
                <a16:creationId xmlns:a16="http://schemas.microsoft.com/office/drawing/2014/main" id="{02682F73-E378-67E9-4868-C4563315BE38}"/>
              </a:ext>
            </a:extLst>
          </p:cNvPr>
          <p:cNvSpPr txBox="1">
            <a:spLocks noGrp="1"/>
          </p:cNvSpPr>
          <p:nvPr>
            <p:ph type="body" idx="4294967295"/>
          </p:nvPr>
        </p:nvSpPr>
        <p:spPr>
          <a:xfrm>
            <a:off x="4282601" y="3529263"/>
            <a:ext cx="1806397" cy="2026401"/>
          </a:xfrm>
        </p:spPr>
        <p:txBody>
          <a:bodyPr lIns="0">
            <a:spAutoFit/>
          </a:bodyPr>
          <a:lstStyle>
            <a:lvl1pPr marL="609584" indent="-389461">
              <a:lnSpc>
                <a:spcPct val="115000"/>
              </a:lnSpc>
              <a:buSzPts val="1000"/>
              <a:defRPr sz="1333"/>
            </a:lvl1pPr>
          </a:lstStyle>
          <a:p>
            <a:pPr lvl="0"/>
            <a:endParaRPr lang="en-US"/>
          </a:p>
        </p:txBody>
      </p:sp>
      <p:sp>
        <p:nvSpPr>
          <p:cNvPr id="11" name="Google Shape;111;p16">
            <a:extLst>
              <a:ext uri="{FF2B5EF4-FFF2-40B4-BE49-F238E27FC236}">
                <a16:creationId xmlns:a16="http://schemas.microsoft.com/office/drawing/2014/main" id="{6F16263E-A4CB-263A-6D8B-9AB3E7F635D1}"/>
              </a:ext>
            </a:extLst>
          </p:cNvPr>
          <p:cNvSpPr txBox="1">
            <a:spLocks noGrp="1"/>
          </p:cNvSpPr>
          <p:nvPr>
            <p:ph type="subTitle" idx="4294967295"/>
          </p:nvPr>
        </p:nvSpPr>
        <p:spPr>
          <a:xfrm>
            <a:off x="6092318" y="2382002"/>
            <a:ext cx="1806397" cy="1047198"/>
          </a:xfrm>
        </p:spPr>
        <p:txBody>
          <a:bodyPr/>
          <a:lstStyle>
            <a:lvl1pPr>
              <a:lnSpc>
                <a:spcPct val="115000"/>
              </a:lnSpc>
              <a:buNone/>
              <a:defRPr sz="1867" b="1">
                <a:solidFill>
                  <a:srgbClr val="00A9E0"/>
                </a:solidFill>
              </a:defRPr>
            </a:lvl1pPr>
          </a:lstStyle>
          <a:p>
            <a:pPr lvl="0"/>
            <a:endParaRPr lang="en-US"/>
          </a:p>
        </p:txBody>
      </p:sp>
      <p:sp>
        <p:nvSpPr>
          <p:cNvPr id="12" name="Google Shape;112;p16">
            <a:extLst>
              <a:ext uri="{FF2B5EF4-FFF2-40B4-BE49-F238E27FC236}">
                <a16:creationId xmlns:a16="http://schemas.microsoft.com/office/drawing/2014/main" id="{43ACF27D-13D0-0A5D-36B7-12C0B355879C}"/>
              </a:ext>
            </a:extLst>
          </p:cNvPr>
          <p:cNvSpPr txBox="1">
            <a:spLocks noGrp="1"/>
          </p:cNvSpPr>
          <p:nvPr>
            <p:ph type="body" idx="4294967295"/>
          </p:nvPr>
        </p:nvSpPr>
        <p:spPr>
          <a:xfrm>
            <a:off x="6098919" y="3529263"/>
            <a:ext cx="1806397" cy="2026401"/>
          </a:xfrm>
        </p:spPr>
        <p:txBody>
          <a:bodyPr lIns="0">
            <a:spAutoFit/>
          </a:bodyPr>
          <a:lstStyle>
            <a:lvl1pPr marL="609584" indent="-389461">
              <a:lnSpc>
                <a:spcPct val="115000"/>
              </a:lnSpc>
              <a:buSzPts val="1000"/>
              <a:defRPr sz="1333"/>
            </a:lvl1pPr>
          </a:lstStyle>
          <a:p>
            <a:pPr lvl="0"/>
            <a:endParaRPr lang="en-US"/>
          </a:p>
        </p:txBody>
      </p:sp>
      <p:sp>
        <p:nvSpPr>
          <p:cNvPr id="13" name="Google Shape;113;p16">
            <a:extLst>
              <a:ext uri="{FF2B5EF4-FFF2-40B4-BE49-F238E27FC236}">
                <a16:creationId xmlns:a16="http://schemas.microsoft.com/office/drawing/2014/main" id="{F8B39D59-D179-E701-8943-3B28E7672AEF}"/>
              </a:ext>
            </a:extLst>
          </p:cNvPr>
          <p:cNvSpPr txBox="1">
            <a:spLocks noGrp="1"/>
          </p:cNvSpPr>
          <p:nvPr>
            <p:ph type="subTitle" idx="4294967295"/>
          </p:nvPr>
        </p:nvSpPr>
        <p:spPr>
          <a:xfrm>
            <a:off x="7919984" y="2382002"/>
            <a:ext cx="1806397" cy="1047198"/>
          </a:xfrm>
        </p:spPr>
        <p:txBody>
          <a:bodyPr/>
          <a:lstStyle>
            <a:lvl1pPr>
              <a:lnSpc>
                <a:spcPct val="115000"/>
              </a:lnSpc>
              <a:buNone/>
              <a:defRPr sz="1867" b="1">
                <a:solidFill>
                  <a:srgbClr val="00A9E0"/>
                </a:solidFill>
              </a:defRPr>
            </a:lvl1pPr>
          </a:lstStyle>
          <a:p>
            <a:pPr lvl="0"/>
            <a:endParaRPr lang="en-US"/>
          </a:p>
        </p:txBody>
      </p:sp>
      <p:sp>
        <p:nvSpPr>
          <p:cNvPr id="14" name="Google Shape;114;p16">
            <a:extLst>
              <a:ext uri="{FF2B5EF4-FFF2-40B4-BE49-F238E27FC236}">
                <a16:creationId xmlns:a16="http://schemas.microsoft.com/office/drawing/2014/main" id="{8F01E5AD-8222-00D6-0FE6-3520D5E9EE08}"/>
              </a:ext>
            </a:extLst>
          </p:cNvPr>
          <p:cNvSpPr txBox="1">
            <a:spLocks noGrp="1"/>
          </p:cNvSpPr>
          <p:nvPr>
            <p:ph type="body" idx="4294967295"/>
          </p:nvPr>
        </p:nvSpPr>
        <p:spPr>
          <a:xfrm>
            <a:off x="7926586" y="3529263"/>
            <a:ext cx="1806397" cy="2026401"/>
          </a:xfrm>
        </p:spPr>
        <p:txBody>
          <a:bodyPr lIns="0">
            <a:spAutoFit/>
          </a:bodyPr>
          <a:lstStyle>
            <a:lvl1pPr marL="609584" indent="-389461">
              <a:lnSpc>
                <a:spcPct val="115000"/>
              </a:lnSpc>
              <a:buSzPts val="1000"/>
              <a:defRPr sz="1333"/>
            </a:lvl1pPr>
          </a:lstStyle>
          <a:p>
            <a:pPr lvl="0"/>
            <a:endParaRPr lang="en-US"/>
          </a:p>
        </p:txBody>
      </p:sp>
      <p:sp>
        <p:nvSpPr>
          <p:cNvPr id="15" name="Google Shape;115;p16">
            <a:extLst>
              <a:ext uri="{FF2B5EF4-FFF2-40B4-BE49-F238E27FC236}">
                <a16:creationId xmlns:a16="http://schemas.microsoft.com/office/drawing/2014/main" id="{5BD8E503-371A-7EF8-96F6-13C51634CED2}"/>
              </a:ext>
            </a:extLst>
          </p:cNvPr>
          <p:cNvSpPr txBox="1">
            <a:spLocks noGrp="1"/>
          </p:cNvSpPr>
          <p:nvPr>
            <p:ph type="subTitle" idx="4294967295"/>
          </p:nvPr>
        </p:nvSpPr>
        <p:spPr>
          <a:xfrm>
            <a:off x="9782086" y="2382002"/>
            <a:ext cx="1806397" cy="1047198"/>
          </a:xfrm>
        </p:spPr>
        <p:txBody>
          <a:bodyPr/>
          <a:lstStyle>
            <a:lvl1pPr>
              <a:lnSpc>
                <a:spcPct val="115000"/>
              </a:lnSpc>
              <a:buNone/>
              <a:defRPr sz="1867" b="1">
                <a:solidFill>
                  <a:srgbClr val="00A9E0"/>
                </a:solidFill>
              </a:defRPr>
            </a:lvl1pPr>
          </a:lstStyle>
          <a:p>
            <a:pPr lvl="0"/>
            <a:endParaRPr lang="en-US"/>
          </a:p>
        </p:txBody>
      </p:sp>
      <p:sp>
        <p:nvSpPr>
          <p:cNvPr id="16" name="Google Shape;116;p16">
            <a:extLst>
              <a:ext uri="{FF2B5EF4-FFF2-40B4-BE49-F238E27FC236}">
                <a16:creationId xmlns:a16="http://schemas.microsoft.com/office/drawing/2014/main" id="{CD38CF59-16DC-6CF2-AAB3-63A30B6A3EBD}"/>
              </a:ext>
            </a:extLst>
          </p:cNvPr>
          <p:cNvSpPr txBox="1">
            <a:spLocks noGrp="1"/>
          </p:cNvSpPr>
          <p:nvPr>
            <p:ph type="body" idx="4294967295"/>
          </p:nvPr>
        </p:nvSpPr>
        <p:spPr>
          <a:xfrm>
            <a:off x="9788679" y="3529263"/>
            <a:ext cx="1806397" cy="2026401"/>
          </a:xfrm>
        </p:spPr>
        <p:txBody>
          <a:bodyPr lIns="0">
            <a:spAutoFit/>
          </a:bodyPr>
          <a:lstStyle>
            <a:lvl1pPr marL="609584" indent="-389461">
              <a:lnSpc>
                <a:spcPct val="115000"/>
              </a:lnSpc>
              <a:buSzPts val="1000"/>
              <a:defRPr sz="1333"/>
            </a:lvl1pPr>
          </a:lstStyle>
          <a:p>
            <a:pPr lvl="0"/>
            <a:endParaRPr lang="en-US"/>
          </a:p>
        </p:txBody>
      </p:sp>
      <p:sp>
        <p:nvSpPr>
          <p:cNvPr id="17" name="Google Shape;117;p16">
            <a:extLst>
              <a:ext uri="{FF2B5EF4-FFF2-40B4-BE49-F238E27FC236}">
                <a16:creationId xmlns:a16="http://schemas.microsoft.com/office/drawing/2014/main" id="{9F5131D7-85C4-0E25-841C-115784FD60A5}"/>
              </a:ext>
            </a:extLst>
          </p:cNvPr>
          <p:cNvSpPr txBox="1">
            <a:spLocks noGrp="1"/>
          </p:cNvSpPr>
          <p:nvPr>
            <p:ph type="title"/>
          </p:nvPr>
        </p:nvSpPr>
        <p:spPr>
          <a:xfrm>
            <a:off x="492303" y="371767"/>
            <a:ext cx="10954402" cy="806802"/>
          </a:xfrm>
        </p:spPr>
        <p:txBody>
          <a:bodyPr/>
          <a:lstStyle>
            <a:lvl1pPr>
              <a:defRPr sz="4000"/>
            </a:lvl1pPr>
          </a:lstStyle>
          <a:p>
            <a:pPr lvl="0"/>
            <a:endParaRPr lang="en-US"/>
          </a:p>
        </p:txBody>
      </p:sp>
      <p:sp>
        <p:nvSpPr>
          <p:cNvPr id="18" name="Google Shape;118;p16">
            <a:extLst>
              <a:ext uri="{FF2B5EF4-FFF2-40B4-BE49-F238E27FC236}">
                <a16:creationId xmlns:a16="http://schemas.microsoft.com/office/drawing/2014/main" id="{657E21B9-6E81-8830-2D1D-1344171D6B26}"/>
              </a:ext>
            </a:extLst>
          </p:cNvPr>
          <p:cNvSpPr txBox="1">
            <a:spLocks noGrp="1"/>
          </p:cNvSpPr>
          <p:nvPr>
            <p:ph type="sldNum" sz="quarter" idx="8"/>
          </p:nvPr>
        </p:nvSpPr>
        <p:spPr/>
        <p:txBody>
          <a:bodyPr/>
          <a:lstStyle>
            <a:lvl1pPr>
              <a:defRPr/>
            </a:lvl1pPr>
          </a:lstStyle>
          <a:p>
            <a:pPr lvl="0"/>
            <a:fld id="{5B91A5B0-DDA8-4ABA-B3F7-8473E4225B81}" type="slidenum">
              <a:t>‹#›</a:t>
            </a:fld>
            <a:endParaRPr lang="en-US"/>
          </a:p>
        </p:txBody>
      </p:sp>
    </p:spTree>
    <p:extLst>
      <p:ext uri="{BB962C8B-B14F-4D97-AF65-F5344CB8AC3E}">
        <p14:creationId xmlns:p14="http://schemas.microsoft.com/office/powerpoint/2010/main" val="34913329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_ONLY_1_1_2">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23;p17">
            <a:extLst>
              <a:ext uri="{FF2B5EF4-FFF2-40B4-BE49-F238E27FC236}">
                <a16:creationId xmlns:a16="http://schemas.microsoft.com/office/drawing/2014/main" id="{E8C13BFC-A3F3-EAC4-B12A-CC6B43770BEA}"/>
              </a:ext>
            </a:extLst>
          </p:cNvPr>
          <p:cNvSpPr txBox="1">
            <a:spLocks noGrp="1"/>
          </p:cNvSpPr>
          <p:nvPr>
            <p:ph type="subTitle" idx="4294967295"/>
          </p:nvPr>
        </p:nvSpPr>
        <p:spPr>
          <a:xfrm>
            <a:off x="4336212" y="2399303"/>
            <a:ext cx="2744800" cy="641597"/>
          </a:xfrm>
        </p:spPr>
        <p:txBody>
          <a:bodyPr/>
          <a:lstStyle>
            <a:lvl1pPr>
              <a:lnSpc>
                <a:spcPct val="115000"/>
              </a:lnSpc>
              <a:buNone/>
              <a:defRPr b="1">
                <a:solidFill>
                  <a:srgbClr val="00A9E0"/>
                </a:solidFill>
              </a:defRPr>
            </a:lvl1pPr>
          </a:lstStyle>
          <a:p>
            <a:pPr lvl="0"/>
            <a:endParaRPr lang="en-US"/>
          </a:p>
        </p:txBody>
      </p:sp>
      <p:sp>
        <p:nvSpPr>
          <p:cNvPr id="3" name="Google Shape;124;p17">
            <a:extLst>
              <a:ext uri="{FF2B5EF4-FFF2-40B4-BE49-F238E27FC236}">
                <a16:creationId xmlns:a16="http://schemas.microsoft.com/office/drawing/2014/main" id="{286CE101-495B-A265-3CF1-9D62987A8EFE}"/>
              </a:ext>
            </a:extLst>
          </p:cNvPr>
          <p:cNvSpPr txBox="1">
            <a:spLocks noGrp="1"/>
          </p:cNvSpPr>
          <p:nvPr>
            <p:ph type="body" idx="4294967295"/>
          </p:nvPr>
        </p:nvSpPr>
        <p:spPr>
          <a:xfrm>
            <a:off x="4352516" y="3334798"/>
            <a:ext cx="3188796" cy="1511996"/>
          </a:xfrm>
        </p:spPr>
        <p:txBody>
          <a:bodyPr>
            <a:spAutoFit/>
          </a:bodyPr>
          <a:lstStyle>
            <a:lvl1pPr marL="609584" indent="-389461">
              <a:lnSpc>
                <a:spcPct val="115000"/>
              </a:lnSpc>
              <a:buSzPts val="1000"/>
              <a:defRPr sz="1333"/>
            </a:lvl1pPr>
          </a:lstStyle>
          <a:p>
            <a:pPr lvl="0"/>
            <a:endParaRPr lang="en-US"/>
          </a:p>
        </p:txBody>
      </p:sp>
      <p:sp>
        <p:nvSpPr>
          <p:cNvPr id="4" name="Google Shape;125;p17">
            <a:extLst>
              <a:ext uri="{FF2B5EF4-FFF2-40B4-BE49-F238E27FC236}">
                <a16:creationId xmlns:a16="http://schemas.microsoft.com/office/drawing/2014/main" id="{A466C35E-433E-C3B2-618B-F30A2E3E2BAF}"/>
              </a:ext>
            </a:extLst>
          </p:cNvPr>
          <p:cNvSpPr txBox="1">
            <a:spLocks noGrp="1"/>
          </p:cNvSpPr>
          <p:nvPr>
            <p:ph type="subTitle" idx="4294967295"/>
          </p:nvPr>
        </p:nvSpPr>
        <p:spPr>
          <a:xfrm>
            <a:off x="8229581" y="2399303"/>
            <a:ext cx="2744800" cy="641597"/>
          </a:xfrm>
        </p:spPr>
        <p:txBody>
          <a:bodyPr/>
          <a:lstStyle>
            <a:lvl1pPr>
              <a:lnSpc>
                <a:spcPct val="115000"/>
              </a:lnSpc>
              <a:buNone/>
              <a:defRPr b="1">
                <a:solidFill>
                  <a:srgbClr val="00A9E0"/>
                </a:solidFill>
              </a:defRPr>
            </a:lvl1pPr>
          </a:lstStyle>
          <a:p>
            <a:pPr lvl="0"/>
            <a:endParaRPr lang="en-US"/>
          </a:p>
        </p:txBody>
      </p:sp>
      <p:sp>
        <p:nvSpPr>
          <p:cNvPr id="5" name="Google Shape;126;p17">
            <a:extLst>
              <a:ext uri="{FF2B5EF4-FFF2-40B4-BE49-F238E27FC236}">
                <a16:creationId xmlns:a16="http://schemas.microsoft.com/office/drawing/2014/main" id="{A45D585F-078E-2697-96C5-084A8759C909}"/>
              </a:ext>
            </a:extLst>
          </p:cNvPr>
          <p:cNvSpPr txBox="1">
            <a:spLocks noGrp="1"/>
          </p:cNvSpPr>
          <p:nvPr>
            <p:ph type="body" idx="4294967295"/>
          </p:nvPr>
        </p:nvSpPr>
        <p:spPr>
          <a:xfrm>
            <a:off x="8245885" y="3334798"/>
            <a:ext cx="3188796" cy="1511996"/>
          </a:xfrm>
        </p:spPr>
        <p:txBody>
          <a:bodyPr>
            <a:spAutoFit/>
          </a:bodyPr>
          <a:lstStyle>
            <a:lvl1pPr marL="609584" indent="-389461">
              <a:lnSpc>
                <a:spcPct val="115000"/>
              </a:lnSpc>
              <a:buSzPts val="1000"/>
              <a:defRPr sz="1333"/>
            </a:lvl1pPr>
          </a:lstStyle>
          <a:p>
            <a:pPr lvl="0"/>
            <a:endParaRPr lang="en-US"/>
          </a:p>
        </p:txBody>
      </p:sp>
      <p:sp>
        <p:nvSpPr>
          <p:cNvPr id="6" name="Google Shape;127;p17">
            <a:extLst>
              <a:ext uri="{FF2B5EF4-FFF2-40B4-BE49-F238E27FC236}">
                <a16:creationId xmlns:a16="http://schemas.microsoft.com/office/drawing/2014/main" id="{D2041275-72E8-1BEB-4273-8D38C6AA450B}"/>
              </a:ext>
            </a:extLst>
          </p:cNvPr>
          <p:cNvSpPr txBox="1">
            <a:spLocks noGrp="1"/>
          </p:cNvSpPr>
          <p:nvPr>
            <p:ph type="sldNum" sz="quarter" idx="8"/>
          </p:nvPr>
        </p:nvSpPr>
        <p:spPr/>
        <p:txBody>
          <a:bodyPr/>
          <a:lstStyle>
            <a:lvl1pPr>
              <a:defRPr/>
            </a:lvl1pPr>
          </a:lstStyle>
          <a:p>
            <a:pPr lvl="0"/>
            <a:fld id="{01819D28-6E5D-4B44-BECD-B236C37D23BC}" type="slidenum">
              <a:t>‹#›</a:t>
            </a:fld>
            <a:endParaRPr lang="en-US"/>
          </a:p>
        </p:txBody>
      </p:sp>
    </p:spTree>
    <p:extLst>
      <p:ext uri="{BB962C8B-B14F-4D97-AF65-F5344CB8AC3E}">
        <p14:creationId xmlns:p14="http://schemas.microsoft.com/office/powerpoint/2010/main" val="22743716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32;p18">
            <a:extLst>
              <a:ext uri="{FF2B5EF4-FFF2-40B4-BE49-F238E27FC236}">
                <a16:creationId xmlns:a16="http://schemas.microsoft.com/office/drawing/2014/main" id="{64E8F16B-0CEE-8CE8-4581-C9802E77EDB3}"/>
              </a:ext>
            </a:extLst>
          </p:cNvPr>
          <p:cNvSpPr txBox="1">
            <a:spLocks noGrp="1"/>
          </p:cNvSpPr>
          <p:nvPr>
            <p:ph type="subTitle" idx="4294967295"/>
          </p:nvPr>
        </p:nvSpPr>
        <p:spPr>
          <a:xfrm>
            <a:off x="7845268" y="5309701"/>
            <a:ext cx="3896002" cy="492002"/>
          </a:xfrm>
        </p:spPr>
        <p:txBody>
          <a:bodyPr>
            <a:spAutoFit/>
          </a:bodyPr>
          <a:lstStyle>
            <a:lvl1pPr algn="r">
              <a:lnSpc>
                <a:spcPct val="115000"/>
              </a:lnSpc>
              <a:buNone/>
              <a:defRPr>
                <a:solidFill>
                  <a:srgbClr val="FFFFFF"/>
                </a:solidFill>
              </a:defRPr>
            </a:lvl1pPr>
          </a:lstStyle>
          <a:p>
            <a:pPr lvl="0"/>
            <a:endParaRPr lang="en-US"/>
          </a:p>
        </p:txBody>
      </p:sp>
      <p:sp>
        <p:nvSpPr>
          <p:cNvPr id="3" name="Google Shape;133;p18">
            <a:extLst>
              <a:ext uri="{FF2B5EF4-FFF2-40B4-BE49-F238E27FC236}">
                <a16:creationId xmlns:a16="http://schemas.microsoft.com/office/drawing/2014/main" id="{6CEB174A-F704-1878-7311-5AB6B1A705A6}"/>
              </a:ext>
            </a:extLst>
          </p:cNvPr>
          <p:cNvSpPr txBox="1"/>
          <p:nvPr/>
        </p:nvSpPr>
        <p:spPr>
          <a:xfrm>
            <a:off x="10115668" y="1614135"/>
            <a:ext cx="406395" cy="656804"/>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667" b="0" i="0" u="none" strike="noStrike" kern="1200" cap="none" spc="0" baseline="0">
                <a:solidFill>
                  <a:srgbClr val="595959"/>
                </a:solidFill>
                <a:uFillTx/>
                <a:latin typeface="Inter"/>
                <a:ea typeface="Inter"/>
                <a:cs typeface="Inter"/>
              </a:rPr>
              <a:t>+</a:t>
            </a:r>
          </a:p>
        </p:txBody>
      </p:sp>
      <p:pic>
        <p:nvPicPr>
          <p:cNvPr id="4" name="Google Shape;135;p18" title="New log full dark.png">
            <a:extLst>
              <a:ext uri="{FF2B5EF4-FFF2-40B4-BE49-F238E27FC236}">
                <a16:creationId xmlns:a16="http://schemas.microsoft.com/office/drawing/2014/main" id="{546562B9-0C26-E49F-FB7A-7453797B14A5}"/>
              </a:ext>
            </a:extLst>
          </p:cNvPr>
          <p:cNvPicPr>
            <a:picLocks noChangeAspect="1"/>
          </p:cNvPicPr>
          <p:nvPr/>
        </p:nvPicPr>
        <p:blipFill>
          <a:blip r:embed="rId3">
            <a:alphaModFix/>
          </a:blip>
          <a:stretch>
            <a:fillRect/>
          </a:stretch>
        </p:blipFill>
        <p:spPr>
          <a:xfrm>
            <a:off x="9522131" y="1135063"/>
            <a:ext cx="1593497" cy="331396"/>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616260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_AND_BODY_1_1_2">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40;p19">
            <a:extLst>
              <a:ext uri="{FF2B5EF4-FFF2-40B4-BE49-F238E27FC236}">
                <a16:creationId xmlns:a16="http://schemas.microsoft.com/office/drawing/2014/main" id="{5A432C06-4AC6-D929-1768-42EB4DC63ABC}"/>
              </a:ext>
            </a:extLst>
          </p:cNvPr>
          <p:cNvSpPr txBox="1">
            <a:spLocks noGrp="1"/>
          </p:cNvSpPr>
          <p:nvPr>
            <p:ph type="body" idx="4294967295"/>
          </p:nvPr>
        </p:nvSpPr>
        <p:spPr>
          <a:xfrm>
            <a:off x="5333996" y="3954103"/>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3" name="Google Shape;141;p19">
            <a:extLst>
              <a:ext uri="{FF2B5EF4-FFF2-40B4-BE49-F238E27FC236}">
                <a16:creationId xmlns:a16="http://schemas.microsoft.com/office/drawing/2014/main" id="{5F0E5D23-A0B9-E1BF-67F7-0703B024A2FB}"/>
              </a:ext>
            </a:extLst>
          </p:cNvPr>
          <p:cNvSpPr txBox="1">
            <a:spLocks noGrp="1"/>
          </p:cNvSpPr>
          <p:nvPr>
            <p:ph type="body" idx="4294967295"/>
          </p:nvPr>
        </p:nvSpPr>
        <p:spPr>
          <a:xfrm>
            <a:off x="5333996" y="4648617"/>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4" name="Google Shape;142;p19">
            <a:extLst>
              <a:ext uri="{FF2B5EF4-FFF2-40B4-BE49-F238E27FC236}">
                <a16:creationId xmlns:a16="http://schemas.microsoft.com/office/drawing/2014/main" id="{CF7E754F-7C0F-0270-0D59-B558883F5BA1}"/>
              </a:ext>
            </a:extLst>
          </p:cNvPr>
          <p:cNvSpPr txBox="1">
            <a:spLocks noGrp="1"/>
          </p:cNvSpPr>
          <p:nvPr>
            <p:ph type="subTitle" idx="4294967295"/>
          </p:nvPr>
        </p:nvSpPr>
        <p:spPr>
          <a:xfrm>
            <a:off x="4450796" y="2404103"/>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5" name="Google Shape;143;p19">
            <a:extLst>
              <a:ext uri="{FF2B5EF4-FFF2-40B4-BE49-F238E27FC236}">
                <a16:creationId xmlns:a16="http://schemas.microsoft.com/office/drawing/2014/main" id="{463F3205-ED9D-7849-397B-B0868311E5CC}"/>
              </a:ext>
            </a:extLst>
          </p:cNvPr>
          <p:cNvSpPr txBox="1">
            <a:spLocks noGrp="1"/>
          </p:cNvSpPr>
          <p:nvPr>
            <p:ph type="subTitle" idx="4294967295"/>
          </p:nvPr>
        </p:nvSpPr>
        <p:spPr>
          <a:xfrm>
            <a:off x="4450796" y="3113001"/>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6" name="Google Shape;144;p19">
            <a:extLst>
              <a:ext uri="{FF2B5EF4-FFF2-40B4-BE49-F238E27FC236}">
                <a16:creationId xmlns:a16="http://schemas.microsoft.com/office/drawing/2014/main" id="{C9E4649E-08B3-0975-7D18-C557EF1DA862}"/>
              </a:ext>
            </a:extLst>
          </p:cNvPr>
          <p:cNvSpPr txBox="1">
            <a:spLocks noGrp="1"/>
          </p:cNvSpPr>
          <p:nvPr>
            <p:ph type="subTitle" idx="4294967295"/>
          </p:nvPr>
        </p:nvSpPr>
        <p:spPr>
          <a:xfrm>
            <a:off x="4450796" y="3821899"/>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7" name="Google Shape;145;p19">
            <a:extLst>
              <a:ext uri="{FF2B5EF4-FFF2-40B4-BE49-F238E27FC236}">
                <a16:creationId xmlns:a16="http://schemas.microsoft.com/office/drawing/2014/main" id="{FFF2708B-1BA3-B86B-1735-A9B6E34BEF94}"/>
              </a:ext>
            </a:extLst>
          </p:cNvPr>
          <p:cNvSpPr txBox="1">
            <a:spLocks noGrp="1"/>
          </p:cNvSpPr>
          <p:nvPr>
            <p:ph type="subTitle" idx="4294967295"/>
          </p:nvPr>
        </p:nvSpPr>
        <p:spPr>
          <a:xfrm>
            <a:off x="4450796" y="4530797"/>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8" name="Google Shape;146;p19">
            <a:extLst>
              <a:ext uri="{FF2B5EF4-FFF2-40B4-BE49-F238E27FC236}">
                <a16:creationId xmlns:a16="http://schemas.microsoft.com/office/drawing/2014/main" id="{EEBD6F83-E873-EB97-C8C2-59DD4735C10F}"/>
              </a:ext>
            </a:extLst>
          </p:cNvPr>
          <p:cNvSpPr txBox="1">
            <a:spLocks noGrp="1"/>
          </p:cNvSpPr>
          <p:nvPr>
            <p:ph type="subTitle" idx="4294967295"/>
          </p:nvPr>
        </p:nvSpPr>
        <p:spPr>
          <a:xfrm>
            <a:off x="4450796" y="5210937"/>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9" name="Google Shape;147;p19">
            <a:extLst>
              <a:ext uri="{FF2B5EF4-FFF2-40B4-BE49-F238E27FC236}">
                <a16:creationId xmlns:a16="http://schemas.microsoft.com/office/drawing/2014/main" id="{C348ADC6-9FA9-6308-51D4-2C14909C13C7}"/>
              </a:ext>
            </a:extLst>
          </p:cNvPr>
          <p:cNvSpPr txBox="1">
            <a:spLocks noGrp="1"/>
          </p:cNvSpPr>
          <p:nvPr>
            <p:ph type="body" idx="4294967295"/>
          </p:nvPr>
        </p:nvSpPr>
        <p:spPr>
          <a:xfrm>
            <a:off x="5333996" y="5371880"/>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10" name="Google Shape;148;p19">
            <a:extLst>
              <a:ext uri="{FF2B5EF4-FFF2-40B4-BE49-F238E27FC236}">
                <a16:creationId xmlns:a16="http://schemas.microsoft.com/office/drawing/2014/main" id="{CD24E4D4-497A-5D1B-B9A9-CD441D97004F}"/>
              </a:ext>
            </a:extLst>
          </p:cNvPr>
          <p:cNvSpPr txBox="1">
            <a:spLocks noGrp="1"/>
          </p:cNvSpPr>
          <p:nvPr>
            <p:ph type="body" idx="4294967295"/>
          </p:nvPr>
        </p:nvSpPr>
        <p:spPr>
          <a:xfrm>
            <a:off x="9140068" y="2536298"/>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11" name="Google Shape;149;p19">
            <a:extLst>
              <a:ext uri="{FF2B5EF4-FFF2-40B4-BE49-F238E27FC236}">
                <a16:creationId xmlns:a16="http://schemas.microsoft.com/office/drawing/2014/main" id="{3715959D-EC42-2C0F-0238-E37CD0CAA748}"/>
              </a:ext>
            </a:extLst>
          </p:cNvPr>
          <p:cNvSpPr txBox="1">
            <a:spLocks noGrp="1"/>
          </p:cNvSpPr>
          <p:nvPr>
            <p:ph type="body" idx="4294967295"/>
          </p:nvPr>
        </p:nvSpPr>
        <p:spPr>
          <a:xfrm>
            <a:off x="9140068" y="3245187"/>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12" name="Google Shape;150;p19">
            <a:extLst>
              <a:ext uri="{FF2B5EF4-FFF2-40B4-BE49-F238E27FC236}">
                <a16:creationId xmlns:a16="http://schemas.microsoft.com/office/drawing/2014/main" id="{FD320464-7770-CC72-61CB-9E348EE8B73F}"/>
              </a:ext>
            </a:extLst>
          </p:cNvPr>
          <p:cNvSpPr txBox="1">
            <a:spLocks noGrp="1"/>
          </p:cNvSpPr>
          <p:nvPr>
            <p:ph type="body" idx="4294967295"/>
          </p:nvPr>
        </p:nvSpPr>
        <p:spPr>
          <a:xfrm>
            <a:off x="9140068" y="3954103"/>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13" name="Google Shape;151;p19">
            <a:extLst>
              <a:ext uri="{FF2B5EF4-FFF2-40B4-BE49-F238E27FC236}">
                <a16:creationId xmlns:a16="http://schemas.microsoft.com/office/drawing/2014/main" id="{82FB146B-0603-4468-C1D1-5D4B1CC7D702}"/>
              </a:ext>
            </a:extLst>
          </p:cNvPr>
          <p:cNvSpPr txBox="1">
            <a:spLocks noGrp="1"/>
          </p:cNvSpPr>
          <p:nvPr>
            <p:ph type="body" idx="4294967295"/>
          </p:nvPr>
        </p:nvSpPr>
        <p:spPr>
          <a:xfrm>
            <a:off x="9140068" y="4648617"/>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14" name="Google Shape;152;p19">
            <a:extLst>
              <a:ext uri="{FF2B5EF4-FFF2-40B4-BE49-F238E27FC236}">
                <a16:creationId xmlns:a16="http://schemas.microsoft.com/office/drawing/2014/main" id="{A9D4BA86-1A4B-DDAB-7BAA-4C5738EE7141}"/>
              </a:ext>
            </a:extLst>
          </p:cNvPr>
          <p:cNvSpPr txBox="1">
            <a:spLocks noGrp="1"/>
          </p:cNvSpPr>
          <p:nvPr>
            <p:ph type="subTitle" idx="4294967295"/>
          </p:nvPr>
        </p:nvSpPr>
        <p:spPr>
          <a:xfrm>
            <a:off x="8256867" y="2404103"/>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15" name="Google Shape;153;p19">
            <a:extLst>
              <a:ext uri="{FF2B5EF4-FFF2-40B4-BE49-F238E27FC236}">
                <a16:creationId xmlns:a16="http://schemas.microsoft.com/office/drawing/2014/main" id="{6D64AFC4-9E3C-0962-A7A4-E66F58BA1E6F}"/>
              </a:ext>
            </a:extLst>
          </p:cNvPr>
          <p:cNvSpPr txBox="1">
            <a:spLocks noGrp="1"/>
          </p:cNvSpPr>
          <p:nvPr>
            <p:ph type="subTitle" idx="4294967295"/>
          </p:nvPr>
        </p:nvSpPr>
        <p:spPr>
          <a:xfrm>
            <a:off x="8256867" y="3113001"/>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16" name="Google Shape;154;p19">
            <a:extLst>
              <a:ext uri="{FF2B5EF4-FFF2-40B4-BE49-F238E27FC236}">
                <a16:creationId xmlns:a16="http://schemas.microsoft.com/office/drawing/2014/main" id="{55B51121-FB91-1C7F-08D2-DEA008B2C516}"/>
              </a:ext>
            </a:extLst>
          </p:cNvPr>
          <p:cNvSpPr txBox="1">
            <a:spLocks noGrp="1"/>
          </p:cNvSpPr>
          <p:nvPr>
            <p:ph type="subTitle" idx="4294967295"/>
          </p:nvPr>
        </p:nvSpPr>
        <p:spPr>
          <a:xfrm>
            <a:off x="8256867" y="3821899"/>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17" name="Google Shape;155;p19">
            <a:extLst>
              <a:ext uri="{FF2B5EF4-FFF2-40B4-BE49-F238E27FC236}">
                <a16:creationId xmlns:a16="http://schemas.microsoft.com/office/drawing/2014/main" id="{ED916936-E8CB-484E-ECBB-AB90B38A5F31}"/>
              </a:ext>
            </a:extLst>
          </p:cNvPr>
          <p:cNvSpPr txBox="1">
            <a:spLocks noGrp="1"/>
          </p:cNvSpPr>
          <p:nvPr>
            <p:ph type="subTitle" idx="4294967295"/>
          </p:nvPr>
        </p:nvSpPr>
        <p:spPr>
          <a:xfrm>
            <a:off x="8256867" y="4530797"/>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18" name="Google Shape;156;p19">
            <a:extLst>
              <a:ext uri="{FF2B5EF4-FFF2-40B4-BE49-F238E27FC236}">
                <a16:creationId xmlns:a16="http://schemas.microsoft.com/office/drawing/2014/main" id="{AEBBBA15-86A5-F412-0878-0D195D342638}"/>
              </a:ext>
            </a:extLst>
          </p:cNvPr>
          <p:cNvSpPr txBox="1">
            <a:spLocks noGrp="1"/>
          </p:cNvSpPr>
          <p:nvPr>
            <p:ph type="subTitle" idx="4294967295"/>
          </p:nvPr>
        </p:nvSpPr>
        <p:spPr>
          <a:xfrm>
            <a:off x="8256867" y="5210937"/>
            <a:ext cx="883200" cy="631996"/>
          </a:xfrm>
        </p:spPr>
        <p:txBody>
          <a:bodyPr anchorCtr="1">
            <a:spAutoFit/>
          </a:bodyPr>
          <a:lstStyle>
            <a:lvl1pPr algn="ctr">
              <a:lnSpc>
                <a:spcPct val="115000"/>
              </a:lnSpc>
              <a:buNone/>
              <a:defRPr sz="2667">
                <a:solidFill>
                  <a:srgbClr val="00A9E0"/>
                </a:solidFill>
                <a:latin typeface="Inter ExtraLight"/>
                <a:ea typeface="Inter ExtraLight"/>
                <a:cs typeface="Inter ExtraLight"/>
              </a:defRPr>
            </a:lvl1pPr>
          </a:lstStyle>
          <a:p>
            <a:pPr lvl="0"/>
            <a:endParaRPr lang="en-US"/>
          </a:p>
        </p:txBody>
      </p:sp>
      <p:sp>
        <p:nvSpPr>
          <p:cNvPr id="19" name="Google Shape;157;p19">
            <a:extLst>
              <a:ext uri="{FF2B5EF4-FFF2-40B4-BE49-F238E27FC236}">
                <a16:creationId xmlns:a16="http://schemas.microsoft.com/office/drawing/2014/main" id="{296C55D2-BB50-AA43-19CA-25A7B6226377}"/>
              </a:ext>
            </a:extLst>
          </p:cNvPr>
          <p:cNvSpPr txBox="1">
            <a:spLocks noGrp="1"/>
          </p:cNvSpPr>
          <p:nvPr>
            <p:ph type="body" idx="4294967295"/>
          </p:nvPr>
        </p:nvSpPr>
        <p:spPr>
          <a:xfrm>
            <a:off x="9140068" y="5371880"/>
            <a:ext cx="2433200" cy="367597"/>
          </a:xfrm>
        </p:spPr>
        <p:txBody>
          <a:bodyPr>
            <a:spAutoFit/>
          </a:bodyPr>
          <a:lstStyle>
            <a:lvl1pPr marL="609584" indent="-406386">
              <a:lnSpc>
                <a:spcPct val="115000"/>
              </a:lnSpc>
              <a:buClr>
                <a:srgbClr val="FFFFFF"/>
              </a:buClr>
              <a:buSzPts val="1200"/>
              <a:defRPr>
                <a:solidFill>
                  <a:srgbClr val="FFFFFF"/>
                </a:solidFill>
              </a:defRPr>
            </a:lvl1pPr>
          </a:lstStyle>
          <a:p>
            <a:pPr lvl="0"/>
            <a:endParaRPr lang="en-US"/>
          </a:p>
        </p:txBody>
      </p:sp>
      <p:sp>
        <p:nvSpPr>
          <p:cNvPr id="20" name="Google Shape;158;p19">
            <a:extLst>
              <a:ext uri="{FF2B5EF4-FFF2-40B4-BE49-F238E27FC236}">
                <a16:creationId xmlns:a16="http://schemas.microsoft.com/office/drawing/2014/main" id="{021A29CA-70B5-C343-0FB5-70A9B455EE46}"/>
              </a:ext>
            </a:extLst>
          </p:cNvPr>
          <p:cNvSpPr txBox="1">
            <a:spLocks noGrp="1"/>
          </p:cNvSpPr>
          <p:nvPr>
            <p:ph type="sldNum" sz="quarter" idx="8"/>
          </p:nvPr>
        </p:nvSpPr>
        <p:spPr/>
        <p:txBody>
          <a:bodyPr/>
          <a:lstStyle>
            <a:lvl1pPr>
              <a:defRPr/>
            </a:lvl1pPr>
          </a:lstStyle>
          <a:p>
            <a:pPr lvl="0"/>
            <a:fld id="{DCC5774B-3D62-4D12-912E-2EBA3D181183}" type="slidenum">
              <a:t>‹#›</a:t>
            </a:fld>
            <a:endParaRPr lang="en-US"/>
          </a:p>
        </p:txBody>
      </p:sp>
    </p:spTree>
    <p:extLst>
      <p:ext uri="{BB962C8B-B14F-4D97-AF65-F5344CB8AC3E}">
        <p14:creationId xmlns:p14="http://schemas.microsoft.com/office/powerpoint/2010/main" val="454506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_TITLE_AND_DESCRIPTION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63;p20">
            <a:extLst>
              <a:ext uri="{FF2B5EF4-FFF2-40B4-BE49-F238E27FC236}">
                <a16:creationId xmlns:a16="http://schemas.microsoft.com/office/drawing/2014/main" id="{989F9142-D726-0459-28A9-636FFADC6EF5}"/>
              </a:ext>
            </a:extLst>
          </p:cNvPr>
          <p:cNvSpPr txBox="1">
            <a:spLocks noGrp="1"/>
          </p:cNvSpPr>
          <p:nvPr>
            <p:ph type="body" idx="4294967295"/>
          </p:nvPr>
        </p:nvSpPr>
        <p:spPr>
          <a:xfrm>
            <a:off x="6730395" y="2719928"/>
            <a:ext cx="5010802" cy="3344399"/>
          </a:xfrm>
        </p:spPr>
        <p:txBody>
          <a:bodyPr/>
          <a:lstStyle>
            <a:lvl1pPr marL="609584" indent="-457190">
              <a:lnSpc>
                <a:spcPct val="150000"/>
              </a:lnSpc>
              <a:defRPr sz="2400"/>
            </a:lvl1pPr>
          </a:lstStyle>
          <a:p>
            <a:pPr lvl="0"/>
            <a:endParaRPr lang="en-US"/>
          </a:p>
        </p:txBody>
      </p:sp>
      <p:pic>
        <p:nvPicPr>
          <p:cNvPr id="3" name="Google Shape;164;p20" descr="A picture containing sky, outdoor, pylon, outdoor object&#10;&#10;Description automatically generated">
            <a:extLst>
              <a:ext uri="{FF2B5EF4-FFF2-40B4-BE49-F238E27FC236}">
                <a16:creationId xmlns:a16="http://schemas.microsoft.com/office/drawing/2014/main" id="{F288BE94-6F18-9FC5-9AA6-3ACA77BE758F}"/>
              </a:ext>
            </a:extLst>
          </p:cNvPr>
          <p:cNvPicPr>
            <a:picLocks noChangeAspect="1"/>
          </p:cNvPicPr>
          <p:nvPr/>
        </p:nvPicPr>
        <p:blipFill>
          <a:blip r:embed="rId3">
            <a:alphaModFix amt="85000"/>
          </a:blip>
          <a:srcRect l="27219" r="13464"/>
          <a:stretch>
            <a:fillRect/>
          </a:stretch>
        </p:blipFill>
        <p:spPr>
          <a:xfrm>
            <a:off x="0" y="-137"/>
            <a:ext cx="6096003" cy="6858265"/>
          </a:xfrm>
          <a:prstGeom prst="rect">
            <a:avLst/>
          </a:prstGeom>
          <a:noFill/>
          <a:ln cap="flat">
            <a:noFill/>
          </a:ln>
          <a:effectLst>
            <a:outerShdw dist="22997" dir="5400000" algn="tl">
              <a:srgbClr val="000000">
                <a:alpha val="35000"/>
              </a:srgbClr>
            </a:outerShdw>
          </a:effectLst>
        </p:spPr>
      </p:pic>
      <p:sp>
        <p:nvSpPr>
          <p:cNvPr id="4" name="Google Shape;165;p20">
            <a:extLst>
              <a:ext uri="{FF2B5EF4-FFF2-40B4-BE49-F238E27FC236}">
                <a16:creationId xmlns:a16="http://schemas.microsoft.com/office/drawing/2014/main" id="{B17E7ED6-220C-5523-DD14-A5E480CCD994}"/>
              </a:ext>
            </a:extLst>
          </p:cNvPr>
          <p:cNvSpPr txBox="1">
            <a:spLocks noGrp="1"/>
          </p:cNvSpPr>
          <p:nvPr>
            <p:ph type="sldNum" sz="quarter" idx="8"/>
          </p:nvPr>
        </p:nvSpPr>
        <p:spPr/>
        <p:txBody>
          <a:bodyPr/>
          <a:lstStyle>
            <a:lvl1pPr>
              <a:defRPr/>
            </a:lvl1pPr>
          </a:lstStyle>
          <a:p>
            <a:pPr lvl="0"/>
            <a:fld id="{68B9DB65-7BCC-4A6D-AE08-2CE6EA352107}" type="slidenum">
              <a:t>‹#›</a:t>
            </a:fld>
            <a:endParaRPr lang="en-US"/>
          </a:p>
        </p:txBody>
      </p:sp>
    </p:spTree>
    <p:extLst>
      <p:ext uri="{BB962C8B-B14F-4D97-AF65-F5344CB8AC3E}">
        <p14:creationId xmlns:p14="http://schemas.microsoft.com/office/powerpoint/2010/main" val="1733202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 preserve="1">
  <p:cSld name="TITLE_AND_BODY">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70;p21">
            <a:extLst>
              <a:ext uri="{FF2B5EF4-FFF2-40B4-BE49-F238E27FC236}">
                <a16:creationId xmlns:a16="http://schemas.microsoft.com/office/drawing/2014/main" id="{3BDA20DB-8C41-E224-5ADE-494F652CCBEC}"/>
              </a:ext>
            </a:extLst>
          </p:cNvPr>
          <p:cNvSpPr txBox="1">
            <a:spLocks noGrp="1"/>
          </p:cNvSpPr>
          <p:nvPr>
            <p:ph type="body" idx="1"/>
          </p:nvPr>
        </p:nvSpPr>
        <p:spPr>
          <a:xfrm>
            <a:off x="5817595" y="2757967"/>
            <a:ext cx="5923602" cy="2798402"/>
          </a:xfrm>
        </p:spPr>
        <p:txBody>
          <a:bodyPr/>
          <a:lstStyle>
            <a:lvl1pPr marL="609584" indent="-457190">
              <a:buClr>
                <a:srgbClr val="FFFFFF"/>
              </a:buClr>
              <a:defRPr sz="2400">
                <a:solidFill>
                  <a:srgbClr val="FFFFFF"/>
                </a:solidFill>
              </a:defRPr>
            </a:lvl1pPr>
          </a:lstStyle>
          <a:p>
            <a:pPr lvl="0"/>
            <a:endParaRPr lang="en-US"/>
          </a:p>
        </p:txBody>
      </p:sp>
      <p:sp>
        <p:nvSpPr>
          <p:cNvPr id="3" name="Google Shape;171;p21">
            <a:extLst>
              <a:ext uri="{FF2B5EF4-FFF2-40B4-BE49-F238E27FC236}">
                <a16:creationId xmlns:a16="http://schemas.microsoft.com/office/drawing/2014/main" id="{8F60D4DC-F774-F03B-A8AD-87AED429ADE7}"/>
              </a:ext>
            </a:extLst>
          </p:cNvPr>
          <p:cNvSpPr txBox="1">
            <a:spLocks noGrp="1"/>
          </p:cNvSpPr>
          <p:nvPr>
            <p:ph type="subTitle" idx="4294967295"/>
          </p:nvPr>
        </p:nvSpPr>
        <p:spPr>
          <a:xfrm>
            <a:off x="1347935" y="4389366"/>
            <a:ext cx="2093198" cy="1101998"/>
          </a:xfrm>
        </p:spPr>
        <p:txBody>
          <a:bodyPr anchorCtr="1"/>
          <a:lstStyle>
            <a:lvl1pPr algn="ctr">
              <a:buNone/>
              <a:defRPr sz="1733">
                <a:solidFill>
                  <a:srgbClr val="FFFFFF"/>
                </a:solidFill>
              </a:defRPr>
            </a:lvl1pPr>
          </a:lstStyle>
          <a:p>
            <a:pPr lvl="0"/>
            <a:endParaRPr lang="en-US"/>
          </a:p>
        </p:txBody>
      </p:sp>
      <p:sp>
        <p:nvSpPr>
          <p:cNvPr id="4" name="Google Shape;172;p21">
            <a:extLst>
              <a:ext uri="{FF2B5EF4-FFF2-40B4-BE49-F238E27FC236}">
                <a16:creationId xmlns:a16="http://schemas.microsoft.com/office/drawing/2014/main" id="{86247440-1B63-C5FC-691A-A219060922CA}"/>
              </a:ext>
            </a:extLst>
          </p:cNvPr>
          <p:cNvSpPr txBox="1">
            <a:spLocks noGrp="1"/>
          </p:cNvSpPr>
          <p:nvPr>
            <p:ph type="sldNum" sz="quarter" idx="8"/>
          </p:nvPr>
        </p:nvSpPr>
        <p:spPr/>
        <p:txBody>
          <a:bodyPr/>
          <a:lstStyle>
            <a:lvl1pPr>
              <a:defRPr/>
            </a:lvl1pPr>
          </a:lstStyle>
          <a:p>
            <a:pPr lvl="0"/>
            <a:fld id="{DDBC3B3D-4534-4EC2-B448-5DF237BE02E6}" type="slidenum">
              <a:t>‹#›</a:t>
            </a:fld>
            <a:endParaRPr lang="en-US"/>
          </a:p>
        </p:txBody>
      </p:sp>
    </p:spTree>
    <p:extLst>
      <p:ext uri="{BB962C8B-B14F-4D97-AF65-F5344CB8AC3E}">
        <p14:creationId xmlns:p14="http://schemas.microsoft.com/office/powerpoint/2010/main" val="37778662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ECTION_HEADER_3">
    <p:bg>
      <p:bgPr>
        <a:solidFill>
          <a:srgbClr val="00263A"/>
        </a:solidFill>
        <a:effectLst/>
      </p:bgPr>
    </p:bg>
    <p:spTree>
      <p:nvGrpSpPr>
        <p:cNvPr id="1" name=""/>
        <p:cNvGrpSpPr/>
        <p:nvPr/>
      </p:nvGrpSpPr>
      <p:grpSpPr>
        <a:xfrm>
          <a:off x="0" y="0"/>
          <a:ext cx="0" cy="0"/>
          <a:chOff x="0" y="0"/>
          <a:chExt cx="0" cy="0"/>
        </a:xfrm>
      </p:grpSpPr>
      <p:sp>
        <p:nvSpPr>
          <p:cNvPr id="2" name="Google Shape;177;p22">
            <a:extLst>
              <a:ext uri="{FF2B5EF4-FFF2-40B4-BE49-F238E27FC236}">
                <a16:creationId xmlns:a16="http://schemas.microsoft.com/office/drawing/2014/main" id="{2C13C633-024C-09F7-7C24-D9D04C52F852}"/>
              </a:ext>
            </a:extLst>
          </p:cNvPr>
          <p:cNvSpPr txBox="1">
            <a:spLocks noGrp="1"/>
          </p:cNvSpPr>
          <p:nvPr>
            <p:ph type="sldNum" sz="quarter" idx="8"/>
          </p:nvPr>
        </p:nvSpPr>
        <p:spPr/>
        <p:txBody>
          <a:bodyPr/>
          <a:lstStyle>
            <a:lvl1pPr>
              <a:defRPr/>
            </a:lvl1pPr>
          </a:lstStyle>
          <a:p>
            <a:pPr lvl="0"/>
            <a:fld id="{C7C4126A-29E6-422B-AD20-AA99FBA176CB}" type="slidenum">
              <a:t>‹#›</a:t>
            </a:fld>
            <a:endParaRPr lang="en-US"/>
          </a:p>
        </p:txBody>
      </p:sp>
    </p:spTree>
    <p:extLst>
      <p:ext uri="{BB962C8B-B14F-4D97-AF65-F5344CB8AC3E}">
        <p14:creationId xmlns:p14="http://schemas.microsoft.com/office/powerpoint/2010/main" val="1331075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_ONLY_1_1_1_1_1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82;p23">
            <a:extLst>
              <a:ext uri="{FF2B5EF4-FFF2-40B4-BE49-F238E27FC236}">
                <a16:creationId xmlns:a16="http://schemas.microsoft.com/office/drawing/2014/main" id="{4AAF47C5-34BC-F183-490F-AA6BC2DC492F}"/>
              </a:ext>
            </a:extLst>
          </p:cNvPr>
          <p:cNvSpPr/>
          <p:nvPr/>
        </p:nvSpPr>
        <p:spPr>
          <a:xfrm>
            <a:off x="3310036" y="3376403"/>
            <a:ext cx="105201" cy="1052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9528"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A9E0"/>
              </a:solidFill>
              <a:uFillTx/>
              <a:latin typeface="Arial"/>
              <a:ea typeface="Arial"/>
              <a:cs typeface="Arial"/>
            </a:endParaRPr>
          </a:p>
        </p:txBody>
      </p:sp>
      <p:sp>
        <p:nvSpPr>
          <p:cNvPr id="3" name="Google Shape;183;p23">
            <a:extLst>
              <a:ext uri="{FF2B5EF4-FFF2-40B4-BE49-F238E27FC236}">
                <a16:creationId xmlns:a16="http://schemas.microsoft.com/office/drawing/2014/main" id="{8D542406-0B5F-D3CB-1821-92BC9914FFA8}"/>
              </a:ext>
            </a:extLst>
          </p:cNvPr>
          <p:cNvSpPr/>
          <p:nvPr/>
        </p:nvSpPr>
        <p:spPr>
          <a:xfrm>
            <a:off x="3310036" y="4424799"/>
            <a:ext cx="105201" cy="1052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9528"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A9E0"/>
              </a:solidFill>
              <a:uFillTx/>
              <a:latin typeface="Arial"/>
              <a:ea typeface="Arial"/>
              <a:cs typeface="Arial"/>
            </a:endParaRPr>
          </a:p>
        </p:txBody>
      </p:sp>
      <p:sp>
        <p:nvSpPr>
          <p:cNvPr id="4" name="Google Shape;184;p23">
            <a:extLst>
              <a:ext uri="{FF2B5EF4-FFF2-40B4-BE49-F238E27FC236}">
                <a16:creationId xmlns:a16="http://schemas.microsoft.com/office/drawing/2014/main" id="{907E1726-4E01-5509-4E11-87E7FAB3B0F4}"/>
              </a:ext>
            </a:extLst>
          </p:cNvPr>
          <p:cNvSpPr/>
          <p:nvPr/>
        </p:nvSpPr>
        <p:spPr>
          <a:xfrm>
            <a:off x="3310036" y="5503096"/>
            <a:ext cx="105201" cy="1052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9528"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A9E0"/>
              </a:solidFill>
              <a:uFillTx/>
              <a:latin typeface="Arial"/>
              <a:ea typeface="Arial"/>
              <a:cs typeface="Arial"/>
            </a:endParaRPr>
          </a:p>
        </p:txBody>
      </p:sp>
      <p:sp>
        <p:nvSpPr>
          <p:cNvPr id="5" name="Google Shape;185;p23">
            <a:extLst>
              <a:ext uri="{FF2B5EF4-FFF2-40B4-BE49-F238E27FC236}">
                <a16:creationId xmlns:a16="http://schemas.microsoft.com/office/drawing/2014/main" id="{BADE594F-B5A2-BF32-B13D-B1F9CB2C6E75}"/>
              </a:ext>
            </a:extLst>
          </p:cNvPr>
          <p:cNvSpPr txBox="1">
            <a:spLocks noGrp="1"/>
          </p:cNvSpPr>
          <p:nvPr>
            <p:ph type="body" idx="4294967295"/>
          </p:nvPr>
        </p:nvSpPr>
        <p:spPr>
          <a:xfrm>
            <a:off x="4038630" y="2096664"/>
            <a:ext cx="5852800" cy="623602"/>
          </a:xfrm>
        </p:spPr>
        <p:txBody>
          <a:bodyPr>
            <a:spAutoFit/>
          </a:bodyPr>
          <a:lstStyle>
            <a:lvl1pPr marL="609584" indent="-304787">
              <a:lnSpc>
                <a:spcPct val="115000"/>
              </a:lnSpc>
              <a:buNone/>
              <a:defRPr sz="2133"/>
            </a:lvl1pPr>
          </a:lstStyle>
          <a:p>
            <a:pPr lvl="0"/>
            <a:endParaRPr lang="en-US"/>
          </a:p>
        </p:txBody>
      </p:sp>
      <p:sp>
        <p:nvSpPr>
          <p:cNvPr id="6" name="Google Shape;186;p23">
            <a:extLst>
              <a:ext uri="{FF2B5EF4-FFF2-40B4-BE49-F238E27FC236}">
                <a16:creationId xmlns:a16="http://schemas.microsoft.com/office/drawing/2014/main" id="{668DBE07-5F5F-5387-7A98-68D8D09F1DC5}"/>
              </a:ext>
            </a:extLst>
          </p:cNvPr>
          <p:cNvSpPr txBox="1">
            <a:spLocks noGrp="1"/>
          </p:cNvSpPr>
          <p:nvPr>
            <p:ph type="body" idx="4294967295"/>
          </p:nvPr>
        </p:nvSpPr>
        <p:spPr>
          <a:xfrm>
            <a:off x="4038630" y="3154396"/>
            <a:ext cx="5852800" cy="623602"/>
          </a:xfrm>
        </p:spPr>
        <p:txBody>
          <a:bodyPr>
            <a:spAutoFit/>
          </a:bodyPr>
          <a:lstStyle>
            <a:lvl1pPr marL="609584" indent="-304787">
              <a:lnSpc>
                <a:spcPct val="115000"/>
              </a:lnSpc>
              <a:buNone/>
              <a:defRPr sz="2133"/>
            </a:lvl1pPr>
          </a:lstStyle>
          <a:p>
            <a:pPr lvl="0"/>
            <a:endParaRPr lang="en-US"/>
          </a:p>
        </p:txBody>
      </p:sp>
      <p:sp>
        <p:nvSpPr>
          <p:cNvPr id="7" name="Google Shape;187;p23">
            <a:extLst>
              <a:ext uri="{FF2B5EF4-FFF2-40B4-BE49-F238E27FC236}">
                <a16:creationId xmlns:a16="http://schemas.microsoft.com/office/drawing/2014/main" id="{7ECFD900-23BB-5BB1-B173-EADB0A42984C}"/>
              </a:ext>
            </a:extLst>
          </p:cNvPr>
          <p:cNvSpPr txBox="1">
            <a:spLocks noGrp="1"/>
          </p:cNvSpPr>
          <p:nvPr>
            <p:ph type="body" idx="4294967295"/>
          </p:nvPr>
        </p:nvSpPr>
        <p:spPr>
          <a:xfrm>
            <a:off x="4038630" y="4223567"/>
            <a:ext cx="5852800" cy="623602"/>
          </a:xfrm>
        </p:spPr>
        <p:txBody>
          <a:bodyPr>
            <a:spAutoFit/>
          </a:bodyPr>
          <a:lstStyle>
            <a:lvl1pPr marL="609584" indent="-304787">
              <a:lnSpc>
                <a:spcPct val="115000"/>
              </a:lnSpc>
              <a:buNone/>
              <a:defRPr sz="2133"/>
            </a:lvl1pPr>
          </a:lstStyle>
          <a:p>
            <a:pPr lvl="0"/>
            <a:endParaRPr lang="en-US"/>
          </a:p>
        </p:txBody>
      </p:sp>
      <p:sp>
        <p:nvSpPr>
          <p:cNvPr id="8" name="Google Shape;188;p23">
            <a:extLst>
              <a:ext uri="{FF2B5EF4-FFF2-40B4-BE49-F238E27FC236}">
                <a16:creationId xmlns:a16="http://schemas.microsoft.com/office/drawing/2014/main" id="{E8276499-EF5C-7D80-9379-47515F3FA9CF}"/>
              </a:ext>
            </a:extLst>
          </p:cNvPr>
          <p:cNvSpPr txBox="1">
            <a:spLocks noGrp="1"/>
          </p:cNvSpPr>
          <p:nvPr>
            <p:ph type="body" idx="4294967295"/>
          </p:nvPr>
        </p:nvSpPr>
        <p:spPr>
          <a:xfrm>
            <a:off x="4038630" y="5292730"/>
            <a:ext cx="5852800" cy="623602"/>
          </a:xfrm>
        </p:spPr>
        <p:txBody>
          <a:bodyPr>
            <a:spAutoFit/>
          </a:bodyPr>
          <a:lstStyle>
            <a:lvl1pPr marL="609584" indent="-304787">
              <a:lnSpc>
                <a:spcPct val="115000"/>
              </a:lnSpc>
              <a:buNone/>
              <a:defRPr sz="2133"/>
            </a:lvl1pPr>
          </a:lstStyle>
          <a:p>
            <a:pPr lvl="0"/>
            <a:endParaRPr lang="en-US"/>
          </a:p>
        </p:txBody>
      </p:sp>
      <p:sp>
        <p:nvSpPr>
          <p:cNvPr id="9" name="Google Shape;189;p23">
            <a:extLst>
              <a:ext uri="{FF2B5EF4-FFF2-40B4-BE49-F238E27FC236}">
                <a16:creationId xmlns:a16="http://schemas.microsoft.com/office/drawing/2014/main" id="{EACE89FE-3B28-CC18-D167-8EA3AB5194F9}"/>
              </a:ext>
            </a:extLst>
          </p:cNvPr>
          <p:cNvSpPr txBox="1">
            <a:spLocks noGrp="1"/>
          </p:cNvSpPr>
          <p:nvPr>
            <p:ph type="title"/>
          </p:nvPr>
        </p:nvSpPr>
        <p:spPr>
          <a:xfrm>
            <a:off x="1993099" y="2022268"/>
            <a:ext cx="1234796" cy="697998"/>
          </a:xfrm>
        </p:spPr>
        <p:txBody>
          <a:bodyPr anchorCtr="1"/>
          <a:lstStyle>
            <a:lvl1pPr algn="ctr">
              <a:defRPr sz="3467"/>
            </a:lvl1pPr>
          </a:lstStyle>
          <a:p>
            <a:pPr lvl="0"/>
            <a:endParaRPr lang="en-US"/>
          </a:p>
        </p:txBody>
      </p:sp>
      <p:sp>
        <p:nvSpPr>
          <p:cNvPr id="10" name="Google Shape;190;p23">
            <a:extLst>
              <a:ext uri="{FF2B5EF4-FFF2-40B4-BE49-F238E27FC236}">
                <a16:creationId xmlns:a16="http://schemas.microsoft.com/office/drawing/2014/main" id="{9E89BEA5-9B7E-A533-B3E6-EE190BF6D6B3}"/>
              </a:ext>
            </a:extLst>
          </p:cNvPr>
          <p:cNvSpPr txBox="1">
            <a:spLocks noGrp="1"/>
          </p:cNvSpPr>
          <p:nvPr>
            <p:ph type="title" idx="4294967295"/>
          </p:nvPr>
        </p:nvSpPr>
        <p:spPr>
          <a:xfrm>
            <a:off x="1993099" y="3080000"/>
            <a:ext cx="1234796" cy="697998"/>
          </a:xfrm>
        </p:spPr>
        <p:txBody>
          <a:bodyPr anchorCtr="1"/>
          <a:lstStyle>
            <a:lvl1pPr algn="ctr">
              <a:defRPr sz="3467"/>
            </a:lvl1pPr>
          </a:lstStyle>
          <a:p>
            <a:pPr lvl="0"/>
            <a:endParaRPr lang="en-US"/>
          </a:p>
        </p:txBody>
      </p:sp>
      <p:sp>
        <p:nvSpPr>
          <p:cNvPr id="11" name="Google Shape;191;p23">
            <a:extLst>
              <a:ext uri="{FF2B5EF4-FFF2-40B4-BE49-F238E27FC236}">
                <a16:creationId xmlns:a16="http://schemas.microsoft.com/office/drawing/2014/main" id="{853D2355-1A25-B236-514B-FDAA4430A88A}"/>
              </a:ext>
            </a:extLst>
          </p:cNvPr>
          <p:cNvSpPr txBox="1">
            <a:spLocks noGrp="1"/>
          </p:cNvSpPr>
          <p:nvPr>
            <p:ph type="title" idx="4294967295"/>
          </p:nvPr>
        </p:nvSpPr>
        <p:spPr>
          <a:xfrm>
            <a:off x="1993099" y="4128397"/>
            <a:ext cx="1234796" cy="697998"/>
          </a:xfrm>
        </p:spPr>
        <p:txBody>
          <a:bodyPr anchorCtr="1"/>
          <a:lstStyle>
            <a:lvl1pPr algn="ctr">
              <a:defRPr sz="3467"/>
            </a:lvl1pPr>
          </a:lstStyle>
          <a:p>
            <a:pPr lvl="0"/>
            <a:endParaRPr lang="en-US"/>
          </a:p>
        </p:txBody>
      </p:sp>
      <p:sp>
        <p:nvSpPr>
          <p:cNvPr id="12" name="Google Shape;192;p23">
            <a:extLst>
              <a:ext uri="{FF2B5EF4-FFF2-40B4-BE49-F238E27FC236}">
                <a16:creationId xmlns:a16="http://schemas.microsoft.com/office/drawing/2014/main" id="{563B52DF-F22C-51E8-BA07-5928B14D5DE7}"/>
              </a:ext>
            </a:extLst>
          </p:cNvPr>
          <p:cNvSpPr txBox="1">
            <a:spLocks noGrp="1"/>
          </p:cNvSpPr>
          <p:nvPr>
            <p:ph type="title" idx="4294967295"/>
          </p:nvPr>
        </p:nvSpPr>
        <p:spPr>
          <a:xfrm>
            <a:off x="1993099" y="5206730"/>
            <a:ext cx="1234796" cy="697998"/>
          </a:xfrm>
        </p:spPr>
        <p:txBody>
          <a:bodyPr anchorCtr="1"/>
          <a:lstStyle>
            <a:lvl1pPr algn="ctr">
              <a:defRPr sz="3467"/>
            </a:lvl1pPr>
          </a:lstStyle>
          <a:p>
            <a:pPr lvl="0"/>
            <a:endParaRPr lang="en-US"/>
          </a:p>
        </p:txBody>
      </p:sp>
      <p:sp>
        <p:nvSpPr>
          <p:cNvPr id="13" name="Google Shape;193;p23">
            <a:extLst>
              <a:ext uri="{FF2B5EF4-FFF2-40B4-BE49-F238E27FC236}">
                <a16:creationId xmlns:a16="http://schemas.microsoft.com/office/drawing/2014/main" id="{2E3BC988-9F33-251B-1CFB-3CCF0F3F99B8}"/>
              </a:ext>
            </a:extLst>
          </p:cNvPr>
          <p:cNvSpPr txBox="1">
            <a:spLocks noGrp="1"/>
          </p:cNvSpPr>
          <p:nvPr>
            <p:ph type="sldNum" sz="quarter" idx="8"/>
          </p:nvPr>
        </p:nvSpPr>
        <p:spPr/>
        <p:txBody>
          <a:bodyPr/>
          <a:lstStyle>
            <a:lvl1pPr>
              <a:defRPr/>
            </a:lvl1pPr>
          </a:lstStyle>
          <a:p>
            <a:pPr lvl="0"/>
            <a:fld id="{2726817F-CBEB-4C5D-8A0F-BAB2ED10023A}" type="slidenum">
              <a:t>‹#›</a:t>
            </a:fld>
            <a:endParaRPr lang="en-US"/>
          </a:p>
        </p:txBody>
      </p:sp>
    </p:spTree>
    <p:extLst>
      <p:ext uri="{BB962C8B-B14F-4D97-AF65-F5344CB8AC3E}">
        <p14:creationId xmlns:p14="http://schemas.microsoft.com/office/powerpoint/2010/main" val="38815205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_ONLY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98;p24">
            <a:extLst>
              <a:ext uri="{FF2B5EF4-FFF2-40B4-BE49-F238E27FC236}">
                <a16:creationId xmlns:a16="http://schemas.microsoft.com/office/drawing/2014/main" id="{4E55A478-4EB4-C948-217C-28474B274F35}"/>
              </a:ext>
            </a:extLst>
          </p:cNvPr>
          <p:cNvSpPr txBox="1">
            <a:spLocks noGrp="1"/>
          </p:cNvSpPr>
          <p:nvPr>
            <p:ph type="subTitle" idx="4294967295"/>
          </p:nvPr>
        </p:nvSpPr>
        <p:spPr>
          <a:xfrm>
            <a:off x="4441597" y="2399303"/>
            <a:ext cx="3493602" cy="641597"/>
          </a:xfrm>
        </p:spPr>
        <p:txBody>
          <a:bodyPr/>
          <a:lstStyle>
            <a:lvl1pPr>
              <a:lnSpc>
                <a:spcPct val="115000"/>
              </a:lnSpc>
              <a:buNone/>
              <a:defRPr sz="2133" b="1">
                <a:solidFill>
                  <a:srgbClr val="00A9E0"/>
                </a:solidFill>
              </a:defRPr>
            </a:lvl1pPr>
          </a:lstStyle>
          <a:p>
            <a:pPr lvl="0"/>
            <a:endParaRPr lang="en-US"/>
          </a:p>
        </p:txBody>
      </p:sp>
      <p:sp>
        <p:nvSpPr>
          <p:cNvPr id="3" name="Google Shape;199;p24">
            <a:extLst>
              <a:ext uri="{FF2B5EF4-FFF2-40B4-BE49-F238E27FC236}">
                <a16:creationId xmlns:a16="http://schemas.microsoft.com/office/drawing/2014/main" id="{998204BD-DD11-2CD4-69C3-D3712EA0B2BD}"/>
              </a:ext>
            </a:extLst>
          </p:cNvPr>
          <p:cNvSpPr txBox="1">
            <a:spLocks noGrp="1"/>
          </p:cNvSpPr>
          <p:nvPr>
            <p:ph type="body" idx="4294967295"/>
          </p:nvPr>
        </p:nvSpPr>
        <p:spPr>
          <a:xfrm>
            <a:off x="4460022" y="3334798"/>
            <a:ext cx="3604400" cy="1511996"/>
          </a:xfrm>
        </p:spPr>
        <p:txBody>
          <a:bodyPr>
            <a:spAutoFit/>
          </a:bodyPr>
          <a:lstStyle>
            <a:lvl1pPr marL="609584" indent="-423321">
              <a:lnSpc>
                <a:spcPct val="115000"/>
              </a:lnSpc>
              <a:buSzPts val="1400"/>
              <a:defRPr sz="1867">
                <a:solidFill>
                  <a:srgbClr val="FFFFFF"/>
                </a:solidFill>
              </a:defRPr>
            </a:lvl1pPr>
          </a:lstStyle>
          <a:p>
            <a:pPr lvl="0"/>
            <a:endParaRPr lang="en-US"/>
          </a:p>
        </p:txBody>
      </p:sp>
      <p:sp>
        <p:nvSpPr>
          <p:cNvPr id="4" name="Google Shape;200;p24">
            <a:extLst>
              <a:ext uri="{FF2B5EF4-FFF2-40B4-BE49-F238E27FC236}">
                <a16:creationId xmlns:a16="http://schemas.microsoft.com/office/drawing/2014/main" id="{D27C8049-5CCC-EDC2-58E5-E92AFEA814D8}"/>
              </a:ext>
            </a:extLst>
          </p:cNvPr>
          <p:cNvSpPr txBox="1">
            <a:spLocks noGrp="1"/>
          </p:cNvSpPr>
          <p:nvPr>
            <p:ph type="subTitle" idx="4294967295"/>
          </p:nvPr>
        </p:nvSpPr>
        <p:spPr>
          <a:xfrm>
            <a:off x="8229600" y="2399303"/>
            <a:ext cx="3493602" cy="641597"/>
          </a:xfrm>
        </p:spPr>
        <p:txBody>
          <a:bodyPr/>
          <a:lstStyle>
            <a:lvl1pPr>
              <a:lnSpc>
                <a:spcPct val="115000"/>
              </a:lnSpc>
              <a:buNone/>
              <a:defRPr sz="2133" b="1">
                <a:solidFill>
                  <a:srgbClr val="00A9E0"/>
                </a:solidFill>
              </a:defRPr>
            </a:lvl1pPr>
          </a:lstStyle>
          <a:p>
            <a:pPr lvl="0"/>
            <a:endParaRPr lang="en-US"/>
          </a:p>
        </p:txBody>
      </p:sp>
      <p:sp>
        <p:nvSpPr>
          <p:cNvPr id="5" name="Google Shape;201;p24">
            <a:extLst>
              <a:ext uri="{FF2B5EF4-FFF2-40B4-BE49-F238E27FC236}">
                <a16:creationId xmlns:a16="http://schemas.microsoft.com/office/drawing/2014/main" id="{C9F1068B-5854-38CC-A310-F6294ACC7C18}"/>
              </a:ext>
            </a:extLst>
          </p:cNvPr>
          <p:cNvSpPr txBox="1">
            <a:spLocks noGrp="1"/>
          </p:cNvSpPr>
          <p:nvPr>
            <p:ph type="body" idx="4294967295"/>
          </p:nvPr>
        </p:nvSpPr>
        <p:spPr>
          <a:xfrm>
            <a:off x="8247458" y="3334798"/>
            <a:ext cx="3493602" cy="1511996"/>
          </a:xfrm>
        </p:spPr>
        <p:txBody>
          <a:bodyPr>
            <a:spAutoFit/>
          </a:bodyPr>
          <a:lstStyle>
            <a:lvl1pPr marL="609584" indent="-423321">
              <a:lnSpc>
                <a:spcPct val="115000"/>
              </a:lnSpc>
              <a:buSzPts val="1400"/>
              <a:defRPr sz="1867">
                <a:solidFill>
                  <a:srgbClr val="FFFFFF"/>
                </a:solidFill>
              </a:defRPr>
            </a:lvl1pPr>
          </a:lstStyle>
          <a:p>
            <a:pPr lvl="0"/>
            <a:endParaRPr lang="en-US"/>
          </a:p>
        </p:txBody>
      </p:sp>
      <p:sp>
        <p:nvSpPr>
          <p:cNvPr id="6" name="Google Shape;202;p24">
            <a:extLst>
              <a:ext uri="{FF2B5EF4-FFF2-40B4-BE49-F238E27FC236}">
                <a16:creationId xmlns:a16="http://schemas.microsoft.com/office/drawing/2014/main" id="{8FDEDED1-DD8A-F8F3-6DBA-7AD435CDC659}"/>
              </a:ext>
            </a:extLst>
          </p:cNvPr>
          <p:cNvSpPr txBox="1">
            <a:spLocks noGrp="1"/>
          </p:cNvSpPr>
          <p:nvPr>
            <p:ph type="sldNum" sz="quarter" idx="8"/>
          </p:nvPr>
        </p:nvSpPr>
        <p:spPr/>
        <p:txBody>
          <a:bodyPr/>
          <a:lstStyle>
            <a:lvl1pPr>
              <a:defRPr/>
            </a:lvl1pPr>
          </a:lstStyle>
          <a:p>
            <a:pPr lvl="0"/>
            <a:fld id="{06582B74-518B-469A-85C7-40CD31E9325E}" type="slidenum">
              <a:t>‹#›</a:t>
            </a:fld>
            <a:endParaRPr lang="en-US"/>
          </a:p>
        </p:txBody>
      </p:sp>
    </p:spTree>
    <p:extLst>
      <p:ext uri="{BB962C8B-B14F-4D97-AF65-F5344CB8AC3E}">
        <p14:creationId xmlns:p14="http://schemas.microsoft.com/office/powerpoint/2010/main" val="38757730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_ONLY_1_1_2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207;p25">
            <a:extLst>
              <a:ext uri="{FF2B5EF4-FFF2-40B4-BE49-F238E27FC236}">
                <a16:creationId xmlns:a16="http://schemas.microsoft.com/office/drawing/2014/main" id="{0D4B9BF0-59E5-B7E0-F3D4-5632AA41AFB3}"/>
              </a:ext>
            </a:extLst>
          </p:cNvPr>
          <p:cNvSpPr txBox="1">
            <a:spLocks noGrp="1"/>
          </p:cNvSpPr>
          <p:nvPr>
            <p:ph type="subTitle" idx="4294967295"/>
          </p:nvPr>
        </p:nvSpPr>
        <p:spPr>
          <a:xfrm>
            <a:off x="3354302" y="2399303"/>
            <a:ext cx="2744800" cy="641597"/>
          </a:xfrm>
        </p:spPr>
        <p:txBody>
          <a:bodyPr/>
          <a:lstStyle>
            <a:lvl1pPr>
              <a:lnSpc>
                <a:spcPct val="115000"/>
              </a:lnSpc>
              <a:buNone/>
              <a:defRPr sz="2133" b="1">
                <a:solidFill>
                  <a:srgbClr val="00A9E0"/>
                </a:solidFill>
              </a:defRPr>
            </a:lvl1pPr>
          </a:lstStyle>
          <a:p>
            <a:pPr lvl="0"/>
            <a:endParaRPr lang="en-US"/>
          </a:p>
        </p:txBody>
      </p:sp>
      <p:sp>
        <p:nvSpPr>
          <p:cNvPr id="3" name="Google Shape;208;p25">
            <a:extLst>
              <a:ext uri="{FF2B5EF4-FFF2-40B4-BE49-F238E27FC236}">
                <a16:creationId xmlns:a16="http://schemas.microsoft.com/office/drawing/2014/main" id="{22D49B93-4C73-F643-5756-351206B1788C}"/>
              </a:ext>
            </a:extLst>
          </p:cNvPr>
          <p:cNvSpPr txBox="1">
            <a:spLocks noGrp="1"/>
          </p:cNvSpPr>
          <p:nvPr>
            <p:ph type="body" idx="4294967295"/>
          </p:nvPr>
        </p:nvSpPr>
        <p:spPr>
          <a:xfrm>
            <a:off x="3370597" y="3334798"/>
            <a:ext cx="2685199" cy="1511996"/>
          </a:xfrm>
        </p:spPr>
        <p:txBody>
          <a:bodyPr>
            <a:spAutoFit/>
          </a:bodyPr>
          <a:lstStyle>
            <a:lvl1pPr marL="609584" indent="-389461">
              <a:lnSpc>
                <a:spcPct val="115000"/>
              </a:lnSpc>
              <a:buSzPts val="1000"/>
              <a:defRPr sz="1333"/>
            </a:lvl1pPr>
          </a:lstStyle>
          <a:p>
            <a:pPr lvl="0"/>
            <a:endParaRPr lang="en-US"/>
          </a:p>
        </p:txBody>
      </p:sp>
      <p:sp>
        <p:nvSpPr>
          <p:cNvPr id="4" name="Google Shape;209;p25">
            <a:extLst>
              <a:ext uri="{FF2B5EF4-FFF2-40B4-BE49-F238E27FC236}">
                <a16:creationId xmlns:a16="http://schemas.microsoft.com/office/drawing/2014/main" id="{475CF7ED-88E5-7C30-E90F-73F01070635D}"/>
              </a:ext>
            </a:extLst>
          </p:cNvPr>
          <p:cNvSpPr txBox="1">
            <a:spLocks noGrp="1"/>
          </p:cNvSpPr>
          <p:nvPr>
            <p:ph type="subTitle" idx="4294967295"/>
          </p:nvPr>
        </p:nvSpPr>
        <p:spPr>
          <a:xfrm>
            <a:off x="6092903" y="2399303"/>
            <a:ext cx="2744800" cy="641597"/>
          </a:xfrm>
        </p:spPr>
        <p:txBody>
          <a:bodyPr/>
          <a:lstStyle>
            <a:lvl1pPr>
              <a:lnSpc>
                <a:spcPct val="115000"/>
              </a:lnSpc>
              <a:buNone/>
              <a:defRPr sz="2133" b="1">
                <a:solidFill>
                  <a:srgbClr val="00A9E0"/>
                </a:solidFill>
              </a:defRPr>
            </a:lvl1pPr>
          </a:lstStyle>
          <a:p>
            <a:pPr lvl="0"/>
            <a:endParaRPr lang="en-US"/>
          </a:p>
        </p:txBody>
      </p:sp>
      <p:sp>
        <p:nvSpPr>
          <p:cNvPr id="5" name="Google Shape;210;p25">
            <a:extLst>
              <a:ext uri="{FF2B5EF4-FFF2-40B4-BE49-F238E27FC236}">
                <a16:creationId xmlns:a16="http://schemas.microsoft.com/office/drawing/2014/main" id="{89BCE0D3-00C9-5D4A-E17C-4218FCEBC5DF}"/>
              </a:ext>
            </a:extLst>
          </p:cNvPr>
          <p:cNvSpPr txBox="1">
            <a:spLocks noGrp="1"/>
          </p:cNvSpPr>
          <p:nvPr>
            <p:ph type="body" idx="4294967295"/>
          </p:nvPr>
        </p:nvSpPr>
        <p:spPr>
          <a:xfrm>
            <a:off x="6109197" y="3334798"/>
            <a:ext cx="2685199" cy="1511996"/>
          </a:xfrm>
        </p:spPr>
        <p:txBody>
          <a:bodyPr>
            <a:spAutoFit/>
          </a:bodyPr>
          <a:lstStyle>
            <a:lvl1pPr marL="609584" indent="-389461">
              <a:lnSpc>
                <a:spcPct val="115000"/>
              </a:lnSpc>
              <a:buSzPts val="1000"/>
              <a:defRPr sz="1333"/>
            </a:lvl1pPr>
          </a:lstStyle>
          <a:p>
            <a:pPr lvl="0"/>
            <a:endParaRPr lang="en-US"/>
          </a:p>
        </p:txBody>
      </p:sp>
      <p:sp>
        <p:nvSpPr>
          <p:cNvPr id="6" name="Google Shape;211;p25">
            <a:extLst>
              <a:ext uri="{FF2B5EF4-FFF2-40B4-BE49-F238E27FC236}">
                <a16:creationId xmlns:a16="http://schemas.microsoft.com/office/drawing/2014/main" id="{65C883FD-8D29-3AFA-9D7C-8E1D3DBB1E81}"/>
              </a:ext>
            </a:extLst>
          </p:cNvPr>
          <p:cNvSpPr txBox="1">
            <a:spLocks noGrp="1"/>
          </p:cNvSpPr>
          <p:nvPr>
            <p:ph type="subTitle" idx="4294967295"/>
          </p:nvPr>
        </p:nvSpPr>
        <p:spPr>
          <a:xfrm>
            <a:off x="8831531" y="2399303"/>
            <a:ext cx="2744800" cy="641597"/>
          </a:xfrm>
        </p:spPr>
        <p:txBody>
          <a:bodyPr/>
          <a:lstStyle>
            <a:lvl1pPr>
              <a:lnSpc>
                <a:spcPct val="115000"/>
              </a:lnSpc>
              <a:buNone/>
              <a:defRPr sz="2133" b="1">
                <a:solidFill>
                  <a:srgbClr val="00A9E0"/>
                </a:solidFill>
              </a:defRPr>
            </a:lvl1pPr>
          </a:lstStyle>
          <a:p>
            <a:pPr lvl="0"/>
            <a:endParaRPr lang="en-US"/>
          </a:p>
        </p:txBody>
      </p:sp>
      <p:sp>
        <p:nvSpPr>
          <p:cNvPr id="7" name="Google Shape;212;p25">
            <a:extLst>
              <a:ext uri="{FF2B5EF4-FFF2-40B4-BE49-F238E27FC236}">
                <a16:creationId xmlns:a16="http://schemas.microsoft.com/office/drawing/2014/main" id="{70079CEA-5A2E-1945-D92E-370605E0E594}"/>
              </a:ext>
            </a:extLst>
          </p:cNvPr>
          <p:cNvSpPr txBox="1">
            <a:spLocks noGrp="1"/>
          </p:cNvSpPr>
          <p:nvPr>
            <p:ph type="body" idx="4294967295"/>
          </p:nvPr>
        </p:nvSpPr>
        <p:spPr>
          <a:xfrm>
            <a:off x="8847834" y="3334798"/>
            <a:ext cx="2685199" cy="1511996"/>
          </a:xfrm>
        </p:spPr>
        <p:txBody>
          <a:bodyPr>
            <a:spAutoFit/>
          </a:bodyPr>
          <a:lstStyle>
            <a:lvl1pPr marL="609584" indent="-389461">
              <a:lnSpc>
                <a:spcPct val="115000"/>
              </a:lnSpc>
              <a:buSzPts val="1000"/>
              <a:defRPr sz="1333"/>
            </a:lvl1pPr>
          </a:lstStyle>
          <a:p>
            <a:pPr lvl="0"/>
            <a:endParaRPr lang="en-US"/>
          </a:p>
        </p:txBody>
      </p:sp>
      <p:sp>
        <p:nvSpPr>
          <p:cNvPr id="8" name="Google Shape;213;p25">
            <a:extLst>
              <a:ext uri="{FF2B5EF4-FFF2-40B4-BE49-F238E27FC236}">
                <a16:creationId xmlns:a16="http://schemas.microsoft.com/office/drawing/2014/main" id="{335A3A29-339C-87B0-8DBB-6F6ECCA2F034}"/>
              </a:ext>
            </a:extLst>
          </p:cNvPr>
          <p:cNvSpPr txBox="1">
            <a:spLocks noGrp="1"/>
          </p:cNvSpPr>
          <p:nvPr>
            <p:ph type="sldNum" sz="quarter" idx="8"/>
          </p:nvPr>
        </p:nvSpPr>
        <p:spPr/>
        <p:txBody>
          <a:bodyPr/>
          <a:lstStyle>
            <a:lvl1pPr>
              <a:defRPr/>
            </a:lvl1pPr>
          </a:lstStyle>
          <a:p>
            <a:pPr lvl="0"/>
            <a:fld id="{034112A7-A6E9-44DA-840A-8C096E8DD6B3}" type="slidenum">
              <a:t>‹#›</a:t>
            </a:fld>
            <a:endParaRPr lang="en-US"/>
          </a:p>
        </p:txBody>
      </p:sp>
    </p:spTree>
    <p:extLst>
      <p:ext uri="{BB962C8B-B14F-4D97-AF65-F5344CB8AC3E}">
        <p14:creationId xmlns:p14="http://schemas.microsoft.com/office/powerpoint/2010/main" val="26041550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_ONLY_1_1_1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220;p26">
            <a:extLst>
              <a:ext uri="{FF2B5EF4-FFF2-40B4-BE49-F238E27FC236}">
                <a16:creationId xmlns:a16="http://schemas.microsoft.com/office/drawing/2014/main" id="{8F749FC3-BBE2-7C90-67FF-CFA89DE755B3}"/>
              </a:ext>
            </a:extLst>
          </p:cNvPr>
          <p:cNvSpPr txBox="1">
            <a:spLocks noGrp="1"/>
          </p:cNvSpPr>
          <p:nvPr>
            <p:ph type="subTitle" idx="4294967295"/>
          </p:nvPr>
        </p:nvSpPr>
        <p:spPr>
          <a:xfrm>
            <a:off x="615665" y="4137897"/>
            <a:ext cx="2744800" cy="641597"/>
          </a:xfrm>
        </p:spPr>
        <p:txBody>
          <a:bodyPr/>
          <a:lstStyle>
            <a:lvl1pPr>
              <a:lnSpc>
                <a:spcPct val="115000"/>
              </a:lnSpc>
              <a:buNone/>
              <a:defRPr sz="2133" b="1">
                <a:solidFill>
                  <a:srgbClr val="00A9E0"/>
                </a:solidFill>
              </a:defRPr>
            </a:lvl1pPr>
          </a:lstStyle>
          <a:p>
            <a:pPr lvl="0"/>
            <a:endParaRPr lang="en-US"/>
          </a:p>
        </p:txBody>
      </p:sp>
      <p:sp>
        <p:nvSpPr>
          <p:cNvPr id="3" name="Google Shape;221;p26">
            <a:extLst>
              <a:ext uri="{FF2B5EF4-FFF2-40B4-BE49-F238E27FC236}">
                <a16:creationId xmlns:a16="http://schemas.microsoft.com/office/drawing/2014/main" id="{01F72256-0CA8-605D-13DE-705D83E3ACA0}"/>
              </a:ext>
            </a:extLst>
          </p:cNvPr>
          <p:cNvSpPr txBox="1">
            <a:spLocks noGrp="1"/>
          </p:cNvSpPr>
          <p:nvPr>
            <p:ph type="body" idx="4294967295"/>
          </p:nvPr>
        </p:nvSpPr>
        <p:spPr>
          <a:xfrm>
            <a:off x="631969" y="5073402"/>
            <a:ext cx="2372401" cy="1511996"/>
          </a:xfrm>
        </p:spPr>
        <p:txBody>
          <a:bodyPr>
            <a:spAutoFit/>
          </a:bodyPr>
          <a:lstStyle>
            <a:lvl1pPr marL="609584" indent="-406386">
              <a:lnSpc>
                <a:spcPct val="115000"/>
              </a:lnSpc>
              <a:buSzPts val="1200"/>
              <a:defRPr sz="1600"/>
            </a:lvl1pPr>
          </a:lstStyle>
          <a:p>
            <a:pPr lvl="0"/>
            <a:endParaRPr lang="en-US"/>
          </a:p>
        </p:txBody>
      </p:sp>
      <p:sp>
        <p:nvSpPr>
          <p:cNvPr id="4" name="Google Shape;222;p26">
            <a:extLst>
              <a:ext uri="{FF2B5EF4-FFF2-40B4-BE49-F238E27FC236}">
                <a16:creationId xmlns:a16="http://schemas.microsoft.com/office/drawing/2014/main" id="{8DCA22DB-2BAB-386E-58FA-57A60894984A}"/>
              </a:ext>
            </a:extLst>
          </p:cNvPr>
          <p:cNvSpPr txBox="1">
            <a:spLocks noGrp="1"/>
          </p:cNvSpPr>
          <p:nvPr>
            <p:ph type="subTitle" idx="4294967295"/>
          </p:nvPr>
        </p:nvSpPr>
        <p:spPr>
          <a:xfrm>
            <a:off x="3354302" y="4137897"/>
            <a:ext cx="2744800" cy="641597"/>
          </a:xfrm>
        </p:spPr>
        <p:txBody>
          <a:bodyPr/>
          <a:lstStyle>
            <a:lvl1pPr>
              <a:lnSpc>
                <a:spcPct val="115000"/>
              </a:lnSpc>
              <a:buNone/>
              <a:defRPr sz="2133" b="1">
                <a:solidFill>
                  <a:srgbClr val="00A9E0"/>
                </a:solidFill>
              </a:defRPr>
            </a:lvl1pPr>
          </a:lstStyle>
          <a:p>
            <a:pPr lvl="0"/>
            <a:endParaRPr lang="en-US"/>
          </a:p>
        </p:txBody>
      </p:sp>
      <p:sp>
        <p:nvSpPr>
          <p:cNvPr id="5" name="Google Shape;223;p26">
            <a:extLst>
              <a:ext uri="{FF2B5EF4-FFF2-40B4-BE49-F238E27FC236}">
                <a16:creationId xmlns:a16="http://schemas.microsoft.com/office/drawing/2014/main" id="{D70955E1-3C6B-68F3-116D-271E7469BACB}"/>
              </a:ext>
            </a:extLst>
          </p:cNvPr>
          <p:cNvSpPr txBox="1">
            <a:spLocks noGrp="1"/>
          </p:cNvSpPr>
          <p:nvPr>
            <p:ph type="body" idx="4294967295"/>
          </p:nvPr>
        </p:nvSpPr>
        <p:spPr>
          <a:xfrm>
            <a:off x="3370597" y="5073402"/>
            <a:ext cx="2372401" cy="1511996"/>
          </a:xfrm>
        </p:spPr>
        <p:txBody>
          <a:bodyPr>
            <a:spAutoFit/>
          </a:bodyPr>
          <a:lstStyle>
            <a:lvl1pPr marL="609584" indent="-406386">
              <a:lnSpc>
                <a:spcPct val="115000"/>
              </a:lnSpc>
              <a:buSzPts val="1200"/>
              <a:defRPr sz="1600"/>
            </a:lvl1pPr>
          </a:lstStyle>
          <a:p>
            <a:pPr lvl="0"/>
            <a:endParaRPr lang="en-US"/>
          </a:p>
        </p:txBody>
      </p:sp>
      <p:sp>
        <p:nvSpPr>
          <p:cNvPr id="6" name="Google Shape;224;p26">
            <a:extLst>
              <a:ext uri="{FF2B5EF4-FFF2-40B4-BE49-F238E27FC236}">
                <a16:creationId xmlns:a16="http://schemas.microsoft.com/office/drawing/2014/main" id="{9A3512B0-F34C-2EA2-2592-3ADA8E8974CB}"/>
              </a:ext>
            </a:extLst>
          </p:cNvPr>
          <p:cNvSpPr txBox="1">
            <a:spLocks noGrp="1"/>
          </p:cNvSpPr>
          <p:nvPr>
            <p:ph type="subTitle" idx="4294967295"/>
          </p:nvPr>
        </p:nvSpPr>
        <p:spPr>
          <a:xfrm>
            <a:off x="6092903" y="4137897"/>
            <a:ext cx="2744800" cy="641597"/>
          </a:xfrm>
        </p:spPr>
        <p:txBody>
          <a:bodyPr/>
          <a:lstStyle>
            <a:lvl1pPr>
              <a:lnSpc>
                <a:spcPct val="115000"/>
              </a:lnSpc>
              <a:buNone/>
              <a:defRPr sz="2133" b="1">
                <a:solidFill>
                  <a:srgbClr val="00A9E0"/>
                </a:solidFill>
              </a:defRPr>
            </a:lvl1pPr>
          </a:lstStyle>
          <a:p>
            <a:pPr lvl="0"/>
            <a:endParaRPr lang="en-US"/>
          </a:p>
        </p:txBody>
      </p:sp>
      <p:sp>
        <p:nvSpPr>
          <p:cNvPr id="7" name="Google Shape;225;p26">
            <a:extLst>
              <a:ext uri="{FF2B5EF4-FFF2-40B4-BE49-F238E27FC236}">
                <a16:creationId xmlns:a16="http://schemas.microsoft.com/office/drawing/2014/main" id="{7D7554BD-4A2E-C149-C5E6-7BA967C5D3EC}"/>
              </a:ext>
            </a:extLst>
          </p:cNvPr>
          <p:cNvSpPr txBox="1">
            <a:spLocks noGrp="1"/>
          </p:cNvSpPr>
          <p:nvPr>
            <p:ph type="body" idx="4294967295"/>
          </p:nvPr>
        </p:nvSpPr>
        <p:spPr>
          <a:xfrm>
            <a:off x="6109197" y="5073402"/>
            <a:ext cx="2372401" cy="1511996"/>
          </a:xfrm>
        </p:spPr>
        <p:txBody>
          <a:bodyPr>
            <a:spAutoFit/>
          </a:bodyPr>
          <a:lstStyle>
            <a:lvl1pPr marL="609584" indent="-406386">
              <a:lnSpc>
                <a:spcPct val="115000"/>
              </a:lnSpc>
              <a:buSzPts val="1200"/>
              <a:defRPr sz="1600"/>
            </a:lvl1pPr>
          </a:lstStyle>
          <a:p>
            <a:pPr lvl="0"/>
            <a:endParaRPr lang="en-US"/>
          </a:p>
        </p:txBody>
      </p:sp>
      <p:sp>
        <p:nvSpPr>
          <p:cNvPr id="8" name="Google Shape;226;p26">
            <a:extLst>
              <a:ext uri="{FF2B5EF4-FFF2-40B4-BE49-F238E27FC236}">
                <a16:creationId xmlns:a16="http://schemas.microsoft.com/office/drawing/2014/main" id="{A3D390B1-2A06-3213-89A4-7870EA778D28}"/>
              </a:ext>
            </a:extLst>
          </p:cNvPr>
          <p:cNvSpPr txBox="1">
            <a:spLocks noGrp="1"/>
          </p:cNvSpPr>
          <p:nvPr>
            <p:ph type="subTitle" idx="4294967295"/>
          </p:nvPr>
        </p:nvSpPr>
        <p:spPr>
          <a:xfrm>
            <a:off x="8831531" y="4137897"/>
            <a:ext cx="2744800" cy="641597"/>
          </a:xfrm>
        </p:spPr>
        <p:txBody>
          <a:bodyPr/>
          <a:lstStyle>
            <a:lvl1pPr>
              <a:lnSpc>
                <a:spcPct val="115000"/>
              </a:lnSpc>
              <a:buNone/>
              <a:defRPr sz="2133" b="1">
                <a:solidFill>
                  <a:srgbClr val="00A9E0"/>
                </a:solidFill>
              </a:defRPr>
            </a:lvl1pPr>
          </a:lstStyle>
          <a:p>
            <a:pPr lvl="0"/>
            <a:endParaRPr lang="en-US"/>
          </a:p>
        </p:txBody>
      </p:sp>
      <p:sp>
        <p:nvSpPr>
          <p:cNvPr id="9" name="Google Shape;227;p26">
            <a:extLst>
              <a:ext uri="{FF2B5EF4-FFF2-40B4-BE49-F238E27FC236}">
                <a16:creationId xmlns:a16="http://schemas.microsoft.com/office/drawing/2014/main" id="{34FF1D94-EA95-1A8A-3AAB-2B4D6D76DDC8}"/>
              </a:ext>
            </a:extLst>
          </p:cNvPr>
          <p:cNvSpPr txBox="1">
            <a:spLocks noGrp="1"/>
          </p:cNvSpPr>
          <p:nvPr>
            <p:ph type="body" idx="4294967295"/>
          </p:nvPr>
        </p:nvSpPr>
        <p:spPr>
          <a:xfrm>
            <a:off x="8847834" y="5073402"/>
            <a:ext cx="2372401" cy="1511996"/>
          </a:xfrm>
        </p:spPr>
        <p:txBody>
          <a:bodyPr>
            <a:spAutoFit/>
          </a:bodyPr>
          <a:lstStyle>
            <a:lvl1pPr marL="609584" indent="-406386">
              <a:lnSpc>
                <a:spcPct val="115000"/>
              </a:lnSpc>
              <a:buSzPts val="1200"/>
              <a:defRPr sz="1600"/>
            </a:lvl1pPr>
          </a:lstStyle>
          <a:p>
            <a:pPr lvl="0"/>
            <a:endParaRPr lang="en-US"/>
          </a:p>
        </p:txBody>
      </p:sp>
      <p:sp>
        <p:nvSpPr>
          <p:cNvPr id="10" name="Google Shape;228;p26">
            <a:extLst>
              <a:ext uri="{FF2B5EF4-FFF2-40B4-BE49-F238E27FC236}">
                <a16:creationId xmlns:a16="http://schemas.microsoft.com/office/drawing/2014/main" id="{4C266E9D-AB83-0A42-6CC7-5817F16C4421}"/>
              </a:ext>
            </a:extLst>
          </p:cNvPr>
          <p:cNvSpPr txBox="1">
            <a:spLocks noGrp="1"/>
          </p:cNvSpPr>
          <p:nvPr>
            <p:ph type="sldNum" sz="quarter" idx="8"/>
          </p:nvPr>
        </p:nvSpPr>
        <p:spPr/>
        <p:txBody>
          <a:bodyPr/>
          <a:lstStyle>
            <a:lvl1pPr>
              <a:defRPr/>
            </a:lvl1pPr>
          </a:lstStyle>
          <a:p>
            <a:pPr lvl="0"/>
            <a:fld id="{36003C7C-1E25-4A02-9351-4AF190421919}" type="slidenum">
              <a:t>‹#›</a:t>
            </a:fld>
            <a:endParaRPr lang="en-US"/>
          </a:p>
        </p:txBody>
      </p:sp>
    </p:spTree>
    <p:extLst>
      <p:ext uri="{BB962C8B-B14F-4D97-AF65-F5344CB8AC3E}">
        <p14:creationId xmlns:p14="http://schemas.microsoft.com/office/powerpoint/2010/main" val="5580489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_ONLY_1_1_1_1_1_2">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233;p27">
            <a:extLst>
              <a:ext uri="{FF2B5EF4-FFF2-40B4-BE49-F238E27FC236}">
                <a16:creationId xmlns:a16="http://schemas.microsoft.com/office/drawing/2014/main" id="{0492CF0B-0746-6D1E-3212-DA5781D9F5A6}"/>
              </a:ext>
            </a:extLst>
          </p:cNvPr>
          <p:cNvSpPr txBox="1">
            <a:spLocks noGrp="1"/>
          </p:cNvSpPr>
          <p:nvPr>
            <p:ph type="subTitle" idx="4294967295"/>
          </p:nvPr>
        </p:nvSpPr>
        <p:spPr>
          <a:xfrm>
            <a:off x="615665"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3" name="Google Shape;234;p27">
            <a:extLst>
              <a:ext uri="{FF2B5EF4-FFF2-40B4-BE49-F238E27FC236}">
                <a16:creationId xmlns:a16="http://schemas.microsoft.com/office/drawing/2014/main" id="{6DACBDB1-DA91-9D78-D0AC-137462CD912E}"/>
              </a:ext>
            </a:extLst>
          </p:cNvPr>
          <p:cNvSpPr txBox="1">
            <a:spLocks noGrp="1"/>
          </p:cNvSpPr>
          <p:nvPr>
            <p:ph type="body" idx="4294967295"/>
          </p:nvPr>
        </p:nvSpPr>
        <p:spPr>
          <a:xfrm>
            <a:off x="615665"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4" name="Google Shape;235;p27">
            <a:extLst>
              <a:ext uri="{FF2B5EF4-FFF2-40B4-BE49-F238E27FC236}">
                <a16:creationId xmlns:a16="http://schemas.microsoft.com/office/drawing/2014/main" id="{051D5505-E2DA-D4CA-F8DF-907404E3CAD0}"/>
              </a:ext>
            </a:extLst>
          </p:cNvPr>
          <p:cNvSpPr txBox="1">
            <a:spLocks noGrp="1"/>
          </p:cNvSpPr>
          <p:nvPr>
            <p:ph type="subTitle" idx="4294967295"/>
          </p:nvPr>
        </p:nvSpPr>
        <p:spPr>
          <a:xfrm>
            <a:off x="2842531"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5" name="Google Shape;236;p27">
            <a:extLst>
              <a:ext uri="{FF2B5EF4-FFF2-40B4-BE49-F238E27FC236}">
                <a16:creationId xmlns:a16="http://schemas.microsoft.com/office/drawing/2014/main" id="{897B6EB7-7B53-E495-8977-D0BCBAC027A4}"/>
              </a:ext>
            </a:extLst>
          </p:cNvPr>
          <p:cNvSpPr txBox="1">
            <a:spLocks noGrp="1"/>
          </p:cNvSpPr>
          <p:nvPr>
            <p:ph type="subTitle" idx="4294967295"/>
          </p:nvPr>
        </p:nvSpPr>
        <p:spPr>
          <a:xfrm>
            <a:off x="5069397"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6" name="Google Shape;237;p27">
            <a:extLst>
              <a:ext uri="{FF2B5EF4-FFF2-40B4-BE49-F238E27FC236}">
                <a16:creationId xmlns:a16="http://schemas.microsoft.com/office/drawing/2014/main" id="{F7768B48-D7B1-5662-0152-33F2D2375245}"/>
              </a:ext>
            </a:extLst>
          </p:cNvPr>
          <p:cNvSpPr txBox="1">
            <a:spLocks noGrp="1"/>
          </p:cNvSpPr>
          <p:nvPr>
            <p:ph type="subTitle" idx="4294967295"/>
          </p:nvPr>
        </p:nvSpPr>
        <p:spPr>
          <a:xfrm>
            <a:off x="9523128"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7" name="Google Shape;238;p27">
            <a:extLst>
              <a:ext uri="{FF2B5EF4-FFF2-40B4-BE49-F238E27FC236}">
                <a16:creationId xmlns:a16="http://schemas.microsoft.com/office/drawing/2014/main" id="{372808FF-6BC9-07D9-896A-7C6D66199835}"/>
              </a:ext>
            </a:extLst>
          </p:cNvPr>
          <p:cNvSpPr txBox="1">
            <a:spLocks noGrp="1"/>
          </p:cNvSpPr>
          <p:nvPr>
            <p:ph type="subTitle" idx="4294967295"/>
          </p:nvPr>
        </p:nvSpPr>
        <p:spPr>
          <a:xfrm>
            <a:off x="7296262"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8" name="Google Shape;242;p27">
            <a:extLst>
              <a:ext uri="{FF2B5EF4-FFF2-40B4-BE49-F238E27FC236}">
                <a16:creationId xmlns:a16="http://schemas.microsoft.com/office/drawing/2014/main" id="{01BD2C9A-1231-316E-3843-62B60C3A4C34}"/>
              </a:ext>
            </a:extLst>
          </p:cNvPr>
          <p:cNvSpPr txBox="1">
            <a:spLocks noGrp="1"/>
          </p:cNvSpPr>
          <p:nvPr>
            <p:ph type="body" idx="4294967295"/>
          </p:nvPr>
        </p:nvSpPr>
        <p:spPr>
          <a:xfrm>
            <a:off x="2842531"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9" name="Google Shape;243;p27">
            <a:extLst>
              <a:ext uri="{FF2B5EF4-FFF2-40B4-BE49-F238E27FC236}">
                <a16:creationId xmlns:a16="http://schemas.microsoft.com/office/drawing/2014/main" id="{1B11102F-1294-0596-60E9-285E92C71984}"/>
              </a:ext>
            </a:extLst>
          </p:cNvPr>
          <p:cNvSpPr txBox="1">
            <a:spLocks noGrp="1"/>
          </p:cNvSpPr>
          <p:nvPr>
            <p:ph type="body" idx="4294967295"/>
          </p:nvPr>
        </p:nvSpPr>
        <p:spPr>
          <a:xfrm>
            <a:off x="5069397"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10" name="Google Shape;244;p27">
            <a:extLst>
              <a:ext uri="{FF2B5EF4-FFF2-40B4-BE49-F238E27FC236}">
                <a16:creationId xmlns:a16="http://schemas.microsoft.com/office/drawing/2014/main" id="{2B7AC4C1-7EEC-7F0E-E599-1A665800383B}"/>
              </a:ext>
            </a:extLst>
          </p:cNvPr>
          <p:cNvSpPr txBox="1">
            <a:spLocks noGrp="1"/>
          </p:cNvSpPr>
          <p:nvPr>
            <p:ph type="body" idx="4294967295"/>
          </p:nvPr>
        </p:nvSpPr>
        <p:spPr>
          <a:xfrm>
            <a:off x="7296262"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11" name="Google Shape;245;p27">
            <a:extLst>
              <a:ext uri="{FF2B5EF4-FFF2-40B4-BE49-F238E27FC236}">
                <a16:creationId xmlns:a16="http://schemas.microsoft.com/office/drawing/2014/main" id="{AB9D22CC-D24B-D184-3A8C-BEC69FF4C420}"/>
              </a:ext>
            </a:extLst>
          </p:cNvPr>
          <p:cNvSpPr txBox="1">
            <a:spLocks noGrp="1"/>
          </p:cNvSpPr>
          <p:nvPr>
            <p:ph type="body" idx="4294967295"/>
          </p:nvPr>
        </p:nvSpPr>
        <p:spPr>
          <a:xfrm>
            <a:off x="9523128" y="4554132"/>
            <a:ext cx="2053202" cy="1511996"/>
          </a:xfrm>
        </p:spPr>
        <p:txBody>
          <a:bodyPr anchorCtr="1">
            <a:spAutoFit/>
          </a:bodyPr>
          <a:lstStyle>
            <a:lvl1pPr marL="609584" indent="-389461" algn="ctr">
              <a:lnSpc>
                <a:spcPct val="115000"/>
              </a:lnSpc>
              <a:buClr>
                <a:srgbClr val="FFFFFF"/>
              </a:buClr>
              <a:buSzPts val="1000"/>
              <a:defRPr sz="1333">
                <a:solidFill>
                  <a:srgbClr val="FFFFFF"/>
                </a:solidFill>
              </a:defRPr>
            </a:lvl1pPr>
          </a:lstStyle>
          <a:p>
            <a:pPr lvl="0"/>
            <a:endParaRPr lang="en-US"/>
          </a:p>
        </p:txBody>
      </p:sp>
      <p:sp>
        <p:nvSpPr>
          <p:cNvPr id="12" name="Google Shape;246;p27">
            <a:extLst>
              <a:ext uri="{FF2B5EF4-FFF2-40B4-BE49-F238E27FC236}">
                <a16:creationId xmlns:a16="http://schemas.microsoft.com/office/drawing/2014/main" id="{42E0A010-0A10-0605-2C5E-D8C656E47DEA}"/>
              </a:ext>
            </a:extLst>
          </p:cNvPr>
          <p:cNvSpPr txBox="1">
            <a:spLocks noGrp="1"/>
          </p:cNvSpPr>
          <p:nvPr>
            <p:ph type="sldNum" sz="quarter" idx="8"/>
          </p:nvPr>
        </p:nvSpPr>
        <p:spPr/>
        <p:txBody>
          <a:bodyPr/>
          <a:lstStyle>
            <a:lvl1pPr>
              <a:defRPr/>
            </a:lvl1pPr>
          </a:lstStyle>
          <a:p>
            <a:pPr lvl="0"/>
            <a:fld id="{D9E607EA-44A9-4441-8A07-DF5BBBAB052D}" type="slidenum">
              <a:t>‹#›</a:t>
            </a:fld>
            <a:endParaRPr lang="en-US"/>
          </a:p>
        </p:txBody>
      </p:sp>
    </p:spTree>
    <p:extLst>
      <p:ext uri="{BB962C8B-B14F-4D97-AF65-F5344CB8AC3E}">
        <p14:creationId xmlns:p14="http://schemas.microsoft.com/office/powerpoint/2010/main" val="40271670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_ONLY_1_1_1_1_1_2_1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251;p28">
            <a:extLst>
              <a:ext uri="{FF2B5EF4-FFF2-40B4-BE49-F238E27FC236}">
                <a16:creationId xmlns:a16="http://schemas.microsoft.com/office/drawing/2014/main" id="{4AC682F2-1F6E-39C2-014A-C228E1908BAC}"/>
              </a:ext>
            </a:extLst>
          </p:cNvPr>
          <p:cNvSpPr txBox="1">
            <a:spLocks noGrp="1"/>
          </p:cNvSpPr>
          <p:nvPr>
            <p:ph type="subTitle" idx="4294967295"/>
          </p:nvPr>
        </p:nvSpPr>
        <p:spPr>
          <a:xfrm>
            <a:off x="615665"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3" name="Google Shape;252;p28">
            <a:extLst>
              <a:ext uri="{FF2B5EF4-FFF2-40B4-BE49-F238E27FC236}">
                <a16:creationId xmlns:a16="http://schemas.microsoft.com/office/drawing/2014/main" id="{4F1383CD-C226-AC8F-209E-28792791CA15}"/>
              </a:ext>
            </a:extLst>
          </p:cNvPr>
          <p:cNvSpPr txBox="1">
            <a:spLocks noGrp="1"/>
          </p:cNvSpPr>
          <p:nvPr>
            <p:ph type="body" idx="4294967295"/>
          </p:nvPr>
        </p:nvSpPr>
        <p:spPr>
          <a:xfrm>
            <a:off x="615665" y="4554132"/>
            <a:ext cx="2053202" cy="1511996"/>
          </a:xfrm>
        </p:spPr>
        <p:txBody>
          <a:bodyPr anchorCtr="1">
            <a:spAutoFit/>
          </a:bodyPr>
          <a:lstStyle>
            <a:lvl1pPr marL="609584" indent="-389461" algn="ctr">
              <a:lnSpc>
                <a:spcPct val="115000"/>
              </a:lnSpc>
              <a:buSzPts val="1000"/>
              <a:defRPr sz="1333"/>
            </a:lvl1pPr>
          </a:lstStyle>
          <a:p>
            <a:pPr lvl="0"/>
            <a:endParaRPr lang="en-US"/>
          </a:p>
        </p:txBody>
      </p:sp>
      <p:sp>
        <p:nvSpPr>
          <p:cNvPr id="4" name="Google Shape;253;p28">
            <a:extLst>
              <a:ext uri="{FF2B5EF4-FFF2-40B4-BE49-F238E27FC236}">
                <a16:creationId xmlns:a16="http://schemas.microsoft.com/office/drawing/2014/main" id="{35B32A17-9088-DEA2-D917-85C89A7FD0B6}"/>
              </a:ext>
            </a:extLst>
          </p:cNvPr>
          <p:cNvSpPr txBox="1">
            <a:spLocks noGrp="1"/>
          </p:cNvSpPr>
          <p:nvPr>
            <p:ph type="subTitle" idx="4294967295"/>
          </p:nvPr>
        </p:nvSpPr>
        <p:spPr>
          <a:xfrm>
            <a:off x="2842531"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5" name="Google Shape;254;p28">
            <a:extLst>
              <a:ext uri="{FF2B5EF4-FFF2-40B4-BE49-F238E27FC236}">
                <a16:creationId xmlns:a16="http://schemas.microsoft.com/office/drawing/2014/main" id="{8DA990C3-E5EF-62E5-A1E8-F8D7E73C14F3}"/>
              </a:ext>
            </a:extLst>
          </p:cNvPr>
          <p:cNvSpPr txBox="1">
            <a:spLocks noGrp="1"/>
          </p:cNvSpPr>
          <p:nvPr>
            <p:ph type="subTitle" idx="4294967295"/>
          </p:nvPr>
        </p:nvSpPr>
        <p:spPr>
          <a:xfrm>
            <a:off x="5069397"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6" name="Google Shape;255;p28">
            <a:extLst>
              <a:ext uri="{FF2B5EF4-FFF2-40B4-BE49-F238E27FC236}">
                <a16:creationId xmlns:a16="http://schemas.microsoft.com/office/drawing/2014/main" id="{BDFECA73-CC73-E4CF-E1D7-917A6323E570}"/>
              </a:ext>
            </a:extLst>
          </p:cNvPr>
          <p:cNvSpPr txBox="1">
            <a:spLocks noGrp="1"/>
          </p:cNvSpPr>
          <p:nvPr>
            <p:ph type="subTitle" idx="4294967295"/>
          </p:nvPr>
        </p:nvSpPr>
        <p:spPr>
          <a:xfrm>
            <a:off x="9523128"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7" name="Google Shape;256;p28">
            <a:extLst>
              <a:ext uri="{FF2B5EF4-FFF2-40B4-BE49-F238E27FC236}">
                <a16:creationId xmlns:a16="http://schemas.microsoft.com/office/drawing/2014/main" id="{DD2B2BA7-8719-7A52-15CF-0FDDA4E3E6F2}"/>
              </a:ext>
            </a:extLst>
          </p:cNvPr>
          <p:cNvSpPr txBox="1">
            <a:spLocks noGrp="1"/>
          </p:cNvSpPr>
          <p:nvPr>
            <p:ph type="subTitle" idx="4294967295"/>
          </p:nvPr>
        </p:nvSpPr>
        <p:spPr>
          <a:xfrm>
            <a:off x="7296262" y="3618637"/>
            <a:ext cx="2053202" cy="641597"/>
          </a:xfrm>
        </p:spPr>
        <p:txBody>
          <a:bodyPr anchorCtr="1"/>
          <a:lstStyle>
            <a:lvl1pPr algn="ctr">
              <a:lnSpc>
                <a:spcPct val="115000"/>
              </a:lnSpc>
              <a:buNone/>
              <a:defRPr sz="2133" b="1">
                <a:solidFill>
                  <a:srgbClr val="00A9E0"/>
                </a:solidFill>
              </a:defRPr>
            </a:lvl1pPr>
          </a:lstStyle>
          <a:p>
            <a:pPr lvl="0"/>
            <a:endParaRPr lang="en-US"/>
          </a:p>
        </p:txBody>
      </p:sp>
      <p:sp>
        <p:nvSpPr>
          <p:cNvPr id="8" name="Google Shape;260;p28">
            <a:extLst>
              <a:ext uri="{FF2B5EF4-FFF2-40B4-BE49-F238E27FC236}">
                <a16:creationId xmlns:a16="http://schemas.microsoft.com/office/drawing/2014/main" id="{CACCBAED-7F04-58D0-923C-3B7DA812FC95}"/>
              </a:ext>
            </a:extLst>
          </p:cNvPr>
          <p:cNvSpPr txBox="1">
            <a:spLocks noGrp="1"/>
          </p:cNvSpPr>
          <p:nvPr>
            <p:ph type="body" idx="4294967295"/>
          </p:nvPr>
        </p:nvSpPr>
        <p:spPr>
          <a:xfrm>
            <a:off x="2842531" y="4554132"/>
            <a:ext cx="2053202" cy="1511996"/>
          </a:xfrm>
        </p:spPr>
        <p:txBody>
          <a:bodyPr anchorCtr="1">
            <a:spAutoFit/>
          </a:bodyPr>
          <a:lstStyle>
            <a:lvl1pPr marL="609584" indent="-389461" algn="ctr">
              <a:lnSpc>
                <a:spcPct val="115000"/>
              </a:lnSpc>
              <a:buSzPts val="1000"/>
              <a:defRPr sz="1333"/>
            </a:lvl1pPr>
          </a:lstStyle>
          <a:p>
            <a:pPr lvl="0"/>
            <a:endParaRPr lang="en-US"/>
          </a:p>
        </p:txBody>
      </p:sp>
      <p:sp>
        <p:nvSpPr>
          <p:cNvPr id="9" name="Google Shape;261;p28">
            <a:extLst>
              <a:ext uri="{FF2B5EF4-FFF2-40B4-BE49-F238E27FC236}">
                <a16:creationId xmlns:a16="http://schemas.microsoft.com/office/drawing/2014/main" id="{1172B061-CF7E-49B2-9D8A-3F15CF8D84A4}"/>
              </a:ext>
            </a:extLst>
          </p:cNvPr>
          <p:cNvSpPr txBox="1">
            <a:spLocks noGrp="1"/>
          </p:cNvSpPr>
          <p:nvPr>
            <p:ph type="body" idx="4294967295"/>
          </p:nvPr>
        </p:nvSpPr>
        <p:spPr>
          <a:xfrm>
            <a:off x="5069397" y="4554132"/>
            <a:ext cx="2053202" cy="1511996"/>
          </a:xfrm>
        </p:spPr>
        <p:txBody>
          <a:bodyPr anchorCtr="1">
            <a:spAutoFit/>
          </a:bodyPr>
          <a:lstStyle>
            <a:lvl1pPr marL="609584" indent="-389461" algn="ctr">
              <a:lnSpc>
                <a:spcPct val="115000"/>
              </a:lnSpc>
              <a:buSzPts val="1000"/>
              <a:defRPr sz="1333"/>
            </a:lvl1pPr>
          </a:lstStyle>
          <a:p>
            <a:pPr lvl="0"/>
            <a:endParaRPr lang="en-US"/>
          </a:p>
        </p:txBody>
      </p:sp>
      <p:sp>
        <p:nvSpPr>
          <p:cNvPr id="10" name="Google Shape;262;p28">
            <a:extLst>
              <a:ext uri="{FF2B5EF4-FFF2-40B4-BE49-F238E27FC236}">
                <a16:creationId xmlns:a16="http://schemas.microsoft.com/office/drawing/2014/main" id="{D39E5B9A-FB92-BF35-D16F-59DCAAFD9BEF}"/>
              </a:ext>
            </a:extLst>
          </p:cNvPr>
          <p:cNvSpPr txBox="1">
            <a:spLocks noGrp="1"/>
          </p:cNvSpPr>
          <p:nvPr>
            <p:ph type="body" idx="4294967295"/>
          </p:nvPr>
        </p:nvSpPr>
        <p:spPr>
          <a:xfrm>
            <a:off x="9523128" y="4554132"/>
            <a:ext cx="2053202" cy="1511996"/>
          </a:xfrm>
        </p:spPr>
        <p:txBody>
          <a:bodyPr anchorCtr="1">
            <a:spAutoFit/>
          </a:bodyPr>
          <a:lstStyle>
            <a:lvl1pPr marL="609584" indent="-389461" algn="ctr">
              <a:lnSpc>
                <a:spcPct val="115000"/>
              </a:lnSpc>
              <a:buSzPts val="1000"/>
              <a:defRPr sz="1333"/>
            </a:lvl1pPr>
          </a:lstStyle>
          <a:p>
            <a:pPr lvl="0"/>
            <a:endParaRPr lang="en-US"/>
          </a:p>
        </p:txBody>
      </p:sp>
      <p:sp>
        <p:nvSpPr>
          <p:cNvPr id="11" name="Google Shape;263;p28">
            <a:extLst>
              <a:ext uri="{FF2B5EF4-FFF2-40B4-BE49-F238E27FC236}">
                <a16:creationId xmlns:a16="http://schemas.microsoft.com/office/drawing/2014/main" id="{1D889534-5097-ABCE-840E-B0C1CAA37FDE}"/>
              </a:ext>
            </a:extLst>
          </p:cNvPr>
          <p:cNvSpPr txBox="1">
            <a:spLocks noGrp="1"/>
          </p:cNvSpPr>
          <p:nvPr>
            <p:ph type="body" idx="4294967295"/>
          </p:nvPr>
        </p:nvSpPr>
        <p:spPr>
          <a:xfrm>
            <a:off x="7296262" y="4554132"/>
            <a:ext cx="2053202" cy="1511996"/>
          </a:xfrm>
        </p:spPr>
        <p:txBody>
          <a:bodyPr anchorCtr="1">
            <a:spAutoFit/>
          </a:bodyPr>
          <a:lstStyle>
            <a:lvl1pPr marL="609584" indent="-389461" algn="ctr">
              <a:lnSpc>
                <a:spcPct val="115000"/>
              </a:lnSpc>
              <a:buSzPts val="1000"/>
              <a:defRPr sz="1333"/>
            </a:lvl1pPr>
          </a:lstStyle>
          <a:p>
            <a:pPr lvl="0"/>
            <a:endParaRPr lang="en-US"/>
          </a:p>
        </p:txBody>
      </p:sp>
      <p:sp>
        <p:nvSpPr>
          <p:cNvPr id="12" name="Google Shape;264;p28">
            <a:extLst>
              <a:ext uri="{FF2B5EF4-FFF2-40B4-BE49-F238E27FC236}">
                <a16:creationId xmlns:a16="http://schemas.microsoft.com/office/drawing/2014/main" id="{B2A1B8CD-DA32-0E44-7EE7-D36CD0BCBD24}"/>
              </a:ext>
            </a:extLst>
          </p:cNvPr>
          <p:cNvSpPr txBox="1">
            <a:spLocks noGrp="1"/>
          </p:cNvSpPr>
          <p:nvPr>
            <p:ph type="sldNum" sz="quarter" idx="8"/>
          </p:nvPr>
        </p:nvSpPr>
        <p:spPr/>
        <p:txBody>
          <a:bodyPr/>
          <a:lstStyle>
            <a:lvl1pPr>
              <a:defRPr/>
            </a:lvl1pPr>
          </a:lstStyle>
          <a:p>
            <a:pPr lvl="0"/>
            <a:fld id="{0FED6C7F-4B18-4EAF-B0B8-58127614F4F4}" type="slidenum">
              <a:t>‹#›</a:t>
            </a:fld>
            <a:endParaRPr lang="en-US"/>
          </a:p>
        </p:txBody>
      </p:sp>
    </p:spTree>
    <p:extLst>
      <p:ext uri="{BB962C8B-B14F-4D97-AF65-F5344CB8AC3E}">
        <p14:creationId xmlns:p14="http://schemas.microsoft.com/office/powerpoint/2010/main" val="3312069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APTION_ONLY_2">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9324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LANK_1">
    <p:spTree>
      <p:nvGrpSpPr>
        <p:cNvPr id="1" name=""/>
        <p:cNvGrpSpPr/>
        <p:nvPr/>
      </p:nvGrpSpPr>
      <p:grpSpPr>
        <a:xfrm>
          <a:off x="0" y="0"/>
          <a:ext cx="0" cy="0"/>
          <a:chOff x="0" y="0"/>
          <a:chExt cx="0" cy="0"/>
        </a:xfrm>
      </p:grpSpPr>
      <p:sp>
        <p:nvSpPr>
          <p:cNvPr id="2" name="Google Shape;288;p31">
            <a:extLst>
              <a:ext uri="{FF2B5EF4-FFF2-40B4-BE49-F238E27FC236}">
                <a16:creationId xmlns:a16="http://schemas.microsoft.com/office/drawing/2014/main" id="{D41DA05C-1505-4C2E-6723-60F2C9E5B7D6}"/>
              </a:ext>
            </a:extLst>
          </p:cNvPr>
          <p:cNvSpPr txBox="1">
            <a:spLocks noGrp="1"/>
          </p:cNvSpPr>
          <p:nvPr>
            <p:ph type="body" idx="4294967295"/>
          </p:nvPr>
        </p:nvSpPr>
        <p:spPr>
          <a:xfrm>
            <a:off x="5639068" y="2469300"/>
            <a:ext cx="6102001" cy="3086804"/>
          </a:xfrm>
        </p:spPr>
        <p:txBody>
          <a:bodyPr/>
          <a:lstStyle>
            <a:lvl1pPr marL="609584" indent="-440256">
              <a:buClr>
                <a:srgbClr val="80BC00"/>
              </a:buClr>
              <a:buSzPts val="1600"/>
              <a:defRPr sz="2133"/>
            </a:lvl1pPr>
          </a:lstStyle>
          <a:p>
            <a:pPr lvl="0"/>
            <a:endParaRPr lang="en-US"/>
          </a:p>
        </p:txBody>
      </p:sp>
      <p:sp>
        <p:nvSpPr>
          <p:cNvPr id="3" name="Google Shape;289;p31">
            <a:extLst>
              <a:ext uri="{FF2B5EF4-FFF2-40B4-BE49-F238E27FC236}">
                <a16:creationId xmlns:a16="http://schemas.microsoft.com/office/drawing/2014/main" id="{C92DADAC-B2CC-4A46-28F4-0F72C9EC577E}"/>
              </a:ext>
            </a:extLst>
          </p:cNvPr>
          <p:cNvSpPr txBox="1">
            <a:spLocks noGrp="1"/>
          </p:cNvSpPr>
          <p:nvPr>
            <p:ph type="sldNum" sz="quarter" idx="8"/>
          </p:nvPr>
        </p:nvSpPr>
        <p:spPr/>
        <p:txBody>
          <a:bodyPr/>
          <a:lstStyle>
            <a:lvl1pPr>
              <a:defRPr/>
            </a:lvl1pPr>
          </a:lstStyle>
          <a:p>
            <a:pPr lvl="0"/>
            <a:fld id="{BAD7A41D-C091-442D-92B7-BB48E68DEF12}" type="slidenum">
              <a:t>‹#›</a:t>
            </a:fld>
            <a:endParaRPr lang="en-US"/>
          </a:p>
        </p:txBody>
      </p:sp>
    </p:spTree>
    <p:extLst>
      <p:ext uri="{BB962C8B-B14F-4D97-AF65-F5344CB8AC3E}">
        <p14:creationId xmlns:p14="http://schemas.microsoft.com/office/powerpoint/2010/main" val="4000115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solidFill>
        <a:effectLst/>
      </p:bgPr>
    </p:bg>
    <p:spTree>
      <p:nvGrpSpPr>
        <p:cNvPr id="1" name=""/>
        <p:cNvGrpSpPr/>
        <p:nvPr/>
      </p:nvGrpSpPr>
      <p:grpSpPr>
        <a:xfrm>
          <a:off x="0" y="0"/>
          <a:ext cx="0" cy="0"/>
          <a:chOff x="0" y="0"/>
          <a:chExt cx="0" cy="0"/>
        </a:xfrm>
      </p:grpSpPr>
      <p:pic>
        <p:nvPicPr>
          <p:cNvPr id="2" name="Google Shape;294;p32">
            <a:extLst>
              <a:ext uri="{FF2B5EF4-FFF2-40B4-BE49-F238E27FC236}">
                <a16:creationId xmlns:a16="http://schemas.microsoft.com/office/drawing/2014/main" id="{DDE23323-BC8D-0BCD-6C13-87387AA3639C}"/>
              </a:ext>
            </a:extLst>
          </p:cNvPr>
          <p:cNvPicPr>
            <a:picLocks noChangeAspect="1"/>
          </p:cNvPicPr>
          <p:nvPr/>
        </p:nvPicPr>
        <p:blipFill>
          <a:blip r:embed="rId2">
            <a:alphaModFix/>
          </a:blip>
          <a:srcRect/>
          <a:stretch>
            <a:fillRect/>
          </a:stretch>
        </p:blipFill>
        <p:spPr>
          <a:xfrm>
            <a:off x="0" y="0"/>
            <a:ext cx="12191996" cy="6858000"/>
          </a:xfrm>
          <a:prstGeom prst="rect">
            <a:avLst/>
          </a:prstGeom>
          <a:noFill/>
          <a:ln cap="flat">
            <a:noFill/>
          </a:ln>
          <a:effectLst>
            <a:outerShdw dist="22997" dir="5400000" algn="tl">
              <a:srgbClr val="000000">
                <a:alpha val="35000"/>
              </a:srgbClr>
            </a:outerShdw>
          </a:effectLst>
        </p:spPr>
      </p:pic>
      <p:sp>
        <p:nvSpPr>
          <p:cNvPr id="3" name="Google Shape;295;p32">
            <a:extLst>
              <a:ext uri="{FF2B5EF4-FFF2-40B4-BE49-F238E27FC236}">
                <a16:creationId xmlns:a16="http://schemas.microsoft.com/office/drawing/2014/main" id="{240ED243-3F0B-E4EF-FF7B-F49AD652E267}"/>
              </a:ext>
            </a:extLst>
          </p:cNvPr>
          <p:cNvSpPr txBox="1">
            <a:spLocks noGrp="1"/>
          </p:cNvSpPr>
          <p:nvPr>
            <p:ph type="subTitle" idx="4294967295"/>
          </p:nvPr>
        </p:nvSpPr>
        <p:spPr>
          <a:xfrm>
            <a:off x="4749402" y="5123767"/>
            <a:ext cx="2693200" cy="524801"/>
          </a:xfrm>
        </p:spPr>
        <p:txBody>
          <a:bodyPr anchorCtr="1"/>
          <a:lstStyle>
            <a:lvl1pPr algn="ctr">
              <a:lnSpc>
                <a:spcPct val="115000"/>
              </a:lnSpc>
              <a:buNone/>
              <a:defRPr sz="1333">
                <a:solidFill>
                  <a:srgbClr val="00A9E0"/>
                </a:solidFill>
              </a:defRPr>
            </a:lvl1pPr>
          </a:lstStyle>
          <a:p>
            <a:pPr lvl="0"/>
            <a:endParaRPr lang="en-US"/>
          </a:p>
        </p:txBody>
      </p:sp>
      <p:sp>
        <p:nvSpPr>
          <p:cNvPr id="4" name="Google Shape;296;p32">
            <a:extLst>
              <a:ext uri="{FF2B5EF4-FFF2-40B4-BE49-F238E27FC236}">
                <a16:creationId xmlns:a16="http://schemas.microsoft.com/office/drawing/2014/main" id="{58F9D73A-ED33-41C9-ACC9-A7E6E0C19D34}"/>
              </a:ext>
            </a:extLst>
          </p:cNvPr>
          <p:cNvSpPr txBox="1">
            <a:spLocks noGrp="1"/>
          </p:cNvSpPr>
          <p:nvPr>
            <p:ph type="subTitle" idx="4294967295"/>
          </p:nvPr>
        </p:nvSpPr>
        <p:spPr>
          <a:xfrm>
            <a:off x="1400028" y="5123767"/>
            <a:ext cx="2693200" cy="524801"/>
          </a:xfrm>
        </p:spPr>
        <p:txBody>
          <a:bodyPr anchorCtr="1"/>
          <a:lstStyle>
            <a:lvl1pPr algn="ctr">
              <a:lnSpc>
                <a:spcPct val="115000"/>
              </a:lnSpc>
              <a:buNone/>
              <a:defRPr sz="1333">
                <a:solidFill>
                  <a:srgbClr val="00A9E0"/>
                </a:solidFill>
              </a:defRPr>
            </a:lvl1pPr>
          </a:lstStyle>
          <a:p>
            <a:pPr lvl="0"/>
            <a:endParaRPr lang="en-US"/>
          </a:p>
        </p:txBody>
      </p:sp>
      <p:sp>
        <p:nvSpPr>
          <p:cNvPr id="5" name="Google Shape;297;p32">
            <a:extLst>
              <a:ext uri="{FF2B5EF4-FFF2-40B4-BE49-F238E27FC236}">
                <a16:creationId xmlns:a16="http://schemas.microsoft.com/office/drawing/2014/main" id="{735CE0A8-3C3C-7B0B-2F87-739410A0D411}"/>
              </a:ext>
            </a:extLst>
          </p:cNvPr>
          <p:cNvSpPr txBox="1">
            <a:spLocks noGrp="1"/>
          </p:cNvSpPr>
          <p:nvPr>
            <p:ph type="subTitle" idx="4294967295"/>
          </p:nvPr>
        </p:nvSpPr>
        <p:spPr>
          <a:xfrm>
            <a:off x="8113297" y="5123767"/>
            <a:ext cx="2693200" cy="524801"/>
          </a:xfrm>
        </p:spPr>
        <p:txBody>
          <a:bodyPr anchorCtr="1"/>
          <a:lstStyle>
            <a:lvl1pPr algn="ctr">
              <a:lnSpc>
                <a:spcPct val="115000"/>
              </a:lnSpc>
              <a:buNone/>
              <a:defRPr sz="1333">
                <a:solidFill>
                  <a:srgbClr val="00A9E0"/>
                </a:solidFill>
              </a:defRPr>
            </a:lvl1pPr>
          </a:lstStyle>
          <a:p>
            <a:pPr lvl="0"/>
            <a:endParaRPr lang="en-US"/>
          </a:p>
        </p:txBody>
      </p:sp>
      <p:sp>
        <p:nvSpPr>
          <p:cNvPr id="6" name="Google Shape;298;p32">
            <a:extLst>
              <a:ext uri="{FF2B5EF4-FFF2-40B4-BE49-F238E27FC236}">
                <a16:creationId xmlns:a16="http://schemas.microsoft.com/office/drawing/2014/main" id="{30845AEB-232C-297C-B942-5DDC3FAEBFF5}"/>
              </a:ext>
            </a:extLst>
          </p:cNvPr>
          <p:cNvSpPr txBox="1">
            <a:spLocks noGrp="1"/>
          </p:cNvSpPr>
          <p:nvPr>
            <p:ph type="sldNum" sz="quarter" idx="8"/>
          </p:nvPr>
        </p:nvSpPr>
        <p:spPr/>
        <p:txBody>
          <a:bodyPr/>
          <a:lstStyle>
            <a:lvl1pPr>
              <a:defRPr/>
            </a:lvl1pPr>
          </a:lstStyle>
          <a:p>
            <a:pPr lvl="0"/>
            <a:fld id="{F05EC8E7-3405-4A0F-B0A6-E1218F413D23}" type="slidenum">
              <a:t>‹#›</a:t>
            </a:fld>
            <a:endParaRPr lang="en-US"/>
          </a:p>
        </p:txBody>
      </p:sp>
    </p:spTree>
    <p:extLst>
      <p:ext uri="{BB962C8B-B14F-4D97-AF65-F5344CB8AC3E}">
        <p14:creationId xmlns:p14="http://schemas.microsoft.com/office/powerpoint/2010/main" val="3333211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USTOM_2">
    <p:spTree>
      <p:nvGrpSpPr>
        <p:cNvPr id="1" name=""/>
        <p:cNvGrpSpPr/>
        <p:nvPr/>
      </p:nvGrpSpPr>
      <p:grpSpPr>
        <a:xfrm>
          <a:off x="0" y="0"/>
          <a:ext cx="0" cy="0"/>
          <a:chOff x="0" y="0"/>
          <a:chExt cx="0" cy="0"/>
        </a:xfrm>
      </p:grpSpPr>
    </p:spTree>
    <p:extLst>
      <p:ext uri="{BB962C8B-B14F-4D97-AF65-F5344CB8AC3E}">
        <p14:creationId xmlns:p14="http://schemas.microsoft.com/office/powerpoint/2010/main" val="438077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USTOM_3">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02081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USTOM_4">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60448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USTOM_6">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0513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USTOM_7">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20902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USTOM_5">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21247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USTOM_5_1">
    <p:spTree>
      <p:nvGrpSpPr>
        <p:cNvPr id="1" name=""/>
        <p:cNvGrpSpPr/>
        <p:nvPr/>
      </p:nvGrpSpPr>
      <p:grpSpPr>
        <a:xfrm>
          <a:off x="0" y="0"/>
          <a:ext cx="0" cy="0"/>
          <a:chOff x="0" y="0"/>
          <a:chExt cx="0" cy="0"/>
        </a:xfrm>
      </p:grpSpPr>
      <p:sp>
        <p:nvSpPr>
          <p:cNvPr id="2" name="Google Shape;320;p39">
            <a:extLst>
              <a:ext uri="{FF2B5EF4-FFF2-40B4-BE49-F238E27FC236}">
                <a16:creationId xmlns:a16="http://schemas.microsoft.com/office/drawing/2014/main" id="{1CC6B17E-FAE8-BE6E-9C5F-94B66D493DB5}"/>
              </a:ext>
            </a:extLst>
          </p:cNvPr>
          <p:cNvSpPr txBox="1">
            <a:spLocks noGrp="1"/>
          </p:cNvSpPr>
          <p:nvPr>
            <p:ph type="sldNum" sz="quarter" idx="8"/>
          </p:nvPr>
        </p:nvSpPr>
        <p:spPr/>
        <p:txBody>
          <a:bodyPr/>
          <a:lstStyle>
            <a:lvl1pPr>
              <a:defRPr/>
            </a:lvl1pPr>
          </a:lstStyle>
          <a:p>
            <a:pPr lvl="0"/>
            <a:fld id="{76DB4C59-EF79-4344-98FE-42EB366C7179}" type="slidenum">
              <a:t>‹#›</a:t>
            </a:fld>
            <a:endParaRPr lang="en-US"/>
          </a:p>
        </p:txBody>
      </p:sp>
    </p:spTree>
    <p:extLst>
      <p:ext uri="{BB962C8B-B14F-4D97-AF65-F5344CB8AC3E}">
        <p14:creationId xmlns:p14="http://schemas.microsoft.com/office/powerpoint/2010/main" val="33207266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USTOM_5_1_1">
    <p:bg>
      <p:bgPr>
        <a:solidFill>
          <a:srgbClr val="00263A"/>
        </a:solidFill>
        <a:effectLst/>
      </p:bgPr>
    </p:bg>
    <p:spTree>
      <p:nvGrpSpPr>
        <p:cNvPr id="1" name=""/>
        <p:cNvGrpSpPr/>
        <p:nvPr/>
      </p:nvGrpSpPr>
      <p:grpSpPr>
        <a:xfrm>
          <a:off x="0" y="0"/>
          <a:ext cx="0" cy="0"/>
          <a:chOff x="0" y="0"/>
          <a:chExt cx="0" cy="0"/>
        </a:xfrm>
      </p:grpSpPr>
      <p:sp>
        <p:nvSpPr>
          <p:cNvPr id="2" name="Google Shape;325;p40">
            <a:extLst>
              <a:ext uri="{FF2B5EF4-FFF2-40B4-BE49-F238E27FC236}">
                <a16:creationId xmlns:a16="http://schemas.microsoft.com/office/drawing/2014/main" id="{27662761-C40B-DF5D-7D8C-463B7EF73780}"/>
              </a:ext>
            </a:extLst>
          </p:cNvPr>
          <p:cNvSpPr txBox="1">
            <a:spLocks noGrp="1"/>
          </p:cNvSpPr>
          <p:nvPr>
            <p:ph type="sldNum" sz="quarter" idx="8"/>
          </p:nvPr>
        </p:nvSpPr>
        <p:spPr/>
        <p:txBody>
          <a:bodyPr/>
          <a:lstStyle>
            <a:lvl1pPr>
              <a:defRPr/>
            </a:lvl1pPr>
          </a:lstStyle>
          <a:p>
            <a:pPr lvl="0"/>
            <a:fld id="{089A141A-00B6-467D-9F7A-A6CFA25F4276}" type="slidenum">
              <a:t>‹#›</a:t>
            </a:fld>
            <a:endParaRPr lang="en-US"/>
          </a:p>
        </p:txBody>
      </p:sp>
    </p:spTree>
    <p:extLst>
      <p:ext uri="{BB962C8B-B14F-4D97-AF65-F5344CB8AC3E}">
        <p14:creationId xmlns:p14="http://schemas.microsoft.com/office/powerpoint/2010/main" val="22708426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_AND_BODY_1">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18141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ECTION_HEADER_1_4">
    <p:bg>
      <p:bgPr>
        <a:blipFill>
          <a:blip r:embed="rId2">
            <a:alphaModFix/>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56716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ECTION_HEADER_1_5">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338;p43">
            <a:extLst>
              <a:ext uri="{FF2B5EF4-FFF2-40B4-BE49-F238E27FC236}">
                <a16:creationId xmlns:a16="http://schemas.microsoft.com/office/drawing/2014/main" id="{E3250DFA-0F0F-AE9D-8EE7-87DBF127FB75}"/>
              </a:ext>
            </a:extLst>
          </p:cNvPr>
          <p:cNvSpPr txBox="1">
            <a:spLocks noGrp="1"/>
          </p:cNvSpPr>
          <p:nvPr>
            <p:ph type="sldNum" sz="quarter" idx="8"/>
          </p:nvPr>
        </p:nvSpPr>
        <p:spPr/>
        <p:txBody>
          <a:bodyPr/>
          <a:lstStyle>
            <a:lvl1pPr>
              <a:defRPr/>
            </a:lvl1pPr>
          </a:lstStyle>
          <a:p>
            <a:pPr lvl="0"/>
            <a:fld id="{645BFA5A-B1EC-4CAF-93C2-48089E589BDC}" type="slidenum">
              <a:t>‹#›</a:t>
            </a:fld>
            <a:endParaRPr lang="en-US"/>
          </a:p>
        </p:txBody>
      </p:sp>
    </p:spTree>
    <p:extLst>
      <p:ext uri="{BB962C8B-B14F-4D97-AF65-F5344CB8AC3E}">
        <p14:creationId xmlns:p14="http://schemas.microsoft.com/office/powerpoint/2010/main" val="38735371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ECTION_HEADER_8">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343;p44">
            <a:extLst>
              <a:ext uri="{FF2B5EF4-FFF2-40B4-BE49-F238E27FC236}">
                <a16:creationId xmlns:a16="http://schemas.microsoft.com/office/drawing/2014/main" id="{4C30D3FD-184A-3BED-6835-E3966FD861C7}"/>
              </a:ext>
            </a:extLst>
          </p:cNvPr>
          <p:cNvSpPr txBox="1">
            <a:spLocks noGrp="1"/>
          </p:cNvSpPr>
          <p:nvPr>
            <p:ph type="sldNum" sz="quarter" idx="8"/>
          </p:nvPr>
        </p:nvSpPr>
        <p:spPr/>
        <p:txBody>
          <a:bodyPr/>
          <a:lstStyle>
            <a:lvl1pPr>
              <a:defRPr/>
            </a:lvl1pPr>
          </a:lstStyle>
          <a:p>
            <a:pPr lvl="0"/>
            <a:fld id="{306BA81C-1250-4FDC-ADA4-78A630345371}" type="slidenum">
              <a:t>‹#›</a:t>
            </a:fld>
            <a:endParaRPr lang="en-US"/>
          </a:p>
        </p:txBody>
      </p:sp>
    </p:spTree>
    <p:extLst>
      <p:ext uri="{BB962C8B-B14F-4D97-AF65-F5344CB8AC3E}">
        <p14:creationId xmlns:p14="http://schemas.microsoft.com/office/powerpoint/2010/main" val="22527057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ECTION_HEADER_9">
    <p:spTree>
      <p:nvGrpSpPr>
        <p:cNvPr id="1" name=""/>
        <p:cNvGrpSpPr/>
        <p:nvPr/>
      </p:nvGrpSpPr>
      <p:grpSpPr>
        <a:xfrm>
          <a:off x="0" y="0"/>
          <a:ext cx="0" cy="0"/>
          <a:chOff x="0" y="0"/>
          <a:chExt cx="0" cy="0"/>
        </a:xfrm>
      </p:grpSpPr>
      <p:sp>
        <p:nvSpPr>
          <p:cNvPr id="2" name="Google Shape;348;p45">
            <a:extLst>
              <a:ext uri="{FF2B5EF4-FFF2-40B4-BE49-F238E27FC236}">
                <a16:creationId xmlns:a16="http://schemas.microsoft.com/office/drawing/2014/main" id="{3D909531-B605-7C70-37F0-381388DAA34E}"/>
              </a:ext>
            </a:extLst>
          </p:cNvPr>
          <p:cNvSpPr txBox="1">
            <a:spLocks noGrp="1"/>
          </p:cNvSpPr>
          <p:nvPr>
            <p:ph type="sldNum" sz="quarter" idx="8"/>
          </p:nvPr>
        </p:nvSpPr>
        <p:spPr>
          <a:xfrm>
            <a:off x="11474467" y="6519534"/>
            <a:ext cx="571600" cy="328004"/>
          </a:xfrm>
        </p:spPr>
        <p:txBody>
          <a:bodyPr/>
          <a:lstStyle>
            <a:lvl1pPr>
              <a:defRPr/>
            </a:lvl1pPr>
          </a:lstStyle>
          <a:p>
            <a:pPr lvl="0"/>
            <a:fld id="{C33D1401-A9DF-4D39-BE8B-94DDA0512C78}" type="slidenum">
              <a:t>‹#›</a:t>
            </a:fld>
            <a:endParaRPr lang="en-US"/>
          </a:p>
        </p:txBody>
      </p:sp>
    </p:spTree>
    <p:extLst>
      <p:ext uri="{BB962C8B-B14F-4D97-AF65-F5344CB8AC3E}">
        <p14:creationId xmlns:p14="http://schemas.microsoft.com/office/powerpoint/2010/main" val="1624063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OBJEC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179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theme" Target="../theme/theme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image" Target="../media/image5.png"/><Relationship Id="rId20" Type="http://schemas.openxmlformats.org/officeDocument/2006/relationships/slideLayout" Target="../slideLayouts/slideLayout42.xml"/><Relationship Id="rId41"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laceholder 0">
            <a:extLst>
              <a:ext uri="{FF2B5EF4-FFF2-40B4-BE49-F238E27FC236}">
                <a16:creationId xmlns:a16="http://schemas.microsoft.com/office/drawing/2014/main" id="{25736402-2B15-B52B-16D7-0EC98305D631}"/>
              </a:ext>
            </a:extLst>
          </p:cNvPr>
          <p:cNvSpPr txBox="1">
            <a:spLocks noGrp="1"/>
          </p:cNvSpPr>
          <p:nvPr>
            <p:ph type="sldNum" sz="quarter" idx="4"/>
          </p:nvPr>
        </p:nvSpPr>
        <p:spPr>
          <a:xfrm>
            <a:off x="11567160" y="6565392"/>
            <a:ext cx="182880" cy="109728"/>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700" b="0" i="0" u="none" strike="noStrike" kern="1200" cap="none" spc="0" baseline="0">
                <a:solidFill>
                  <a:srgbClr val="9AA19F"/>
                </a:solidFill>
                <a:uFillTx/>
                <a:latin typeface="Aptos"/>
                <a:ea typeface="Aptos"/>
                <a:cs typeface="Aptos"/>
              </a:defRPr>
            </a:lvl1pPr>
          </a:lstStyle>
          <a:p>
            <a:pPr lvl="0"/>
            <a:fld id="{045DC182-E573-4C60-B114-65DF80523AD0}"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C2237A-76DF-A40A-662A-6A5D7C59AC95}"/>
              </a:ext>
            </a:extLst>
          </p:cNvPr>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11FA99BE-629B-F4F1-521D-08F4A30DB31D}"/>
              </a:ext>
            </a:extLst>
          </p:cNvPr>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AEFA9-2E21-DBAE-9417-3AFEDE723580}"/>
              </a:ext>
            </a:extLst>
          </p:cNvPr>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2D57D2C9-F963-4EB7-8550-8BB0E0A3DCE3}" type="datetime1">
              <a:rPr lang="en-US"/>
              <a:pPr lvl="0"/>
              <a:t>10/6/2026</a:t>
            </a:fld>
            <a:endParaRPr lang="en-US"/>
          </a:p>
        </p:txBody>
      </p:sp>
      <p:sp>
        <p:nvSpPr>
          <p:cNvPr id="5" name="Footer Placeholder 4">
            <a:extLst>
              <a:ext uri="{FF2B5EF4-FFF2-40B4-BE49-F238E27FC236}">
                <a16:creationId xmlns:a16="http://schemas.microsoft.com/office/drawing/2014/main" id="{58FAECA2-6130-AD6B-A1DE-F6CA2B0BDA47}"/>
              </a:ext>
            </a:extLst>
          </p:cNvPr>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a:extLst>
              <a:ext uri="{FF2B5EF4-FFF2-40B4-BE49-F238E27FC236}">
                <a16:creationId xmlns:a16="http://schemas.microsoft.com/office/drawing/2014/main" id="{96A29C99-D471-F6EC-931D-021760BE05F3}"/>
              </a:ext>
            </a:extLst>
          </p:cNvPr>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4141A87E-4C0D-4DD9-A6AA-053684A5F139}" type="slidenum">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ctr" defTabSz="4572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457200" rtl="0" fontAlgn="auto" hangingPunct="1">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457200" rtl="0" fontAlgn="auto" hangingPunct="1">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457200" rtl="0" fontAlgn="auto" hangingPunct="1">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457200" rtl="0" fontAlgn="auto" hangingPunct="1">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457200" rtl="0" fontAlgn="auto" hangingPunct="1">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6;p1">
            <a:extLst>
              <a:ext uri="{FF2B5EF4-FFF2-40B4-BE49-F238E27FC236}">
                <a16:creationId xmlns:a16="http://schemas.microsoft.com/office/drawing/2014/main" id="{8474C573-774D-5B8F-EF34-FBE6A16174BC}"/>
              </a:ext>
            </a:extLst>
          </p:cNvPr>
          <p:cNvSpPr/>
          <p:nvPr/>
        </p:nvSpPr>
        <p:spPr>
          <a:xfrm>
            <a:off x="0" y="6333033"/>
            <a:ext cx="12191996" cy="524801"/>
          </a:xfrm>
          <a:prstGeom prst="rect">
            <a:avLst/>
          </a:prstGeom>
          <a:solidFill>
            <a:srgbClr val="EEEEEE"/>
          </a:solidFill>
          <a:ln cap="flat">
            <a:noFill/>
            <a:prstDash val="solid"/>
          </a:ln>
          <a:effectLst>
            <a:outerShdw dist="22997" dir="5400000" algn="tl">
              <a:srgbClr val="000000">
                <a:alpha val="35000"/>
              </a:srgbClr>
            </a:outerShdw>
          </a:effectLst>
        </p:spPr>
        <p:txBody>
          <a:bodyPr vert="horz" wrap="square" lIns="121898" tIns="60935" rIns="121898" bIns="60935"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FFFFFF"/>
              </a:solidFill>
              <a:uFillTx/>
              <a:latin typeface="Arial"/>
              <a:ea typeface="Arial"/>
              <a:cs typeface="Arial"/>
            </a:endParaRPr>
          </a:p>
        </p:txBody>
      </p:sp>
      <p:sp>
        <p:nvSpPr>
          <p:cNvPr id="3" name="Google Shape;7;p1">
            <a:extLst>
              <a:ext uri="{FF2B5EF4-FFF2-40B4-BE49-F238E27FC236}">
                <a16:creationId xmlns:a16="http://schemas.microsoft.com/office/drawing/2014/main" id="{140D2D9C-2F07-7BAE-6BB7-C087292F58F6}"/>
              </a:ext>
            </a:extLst>
          </p:cNvPr>
          <p:cNvSpPr txBox="1">
            <a:spLocks noGrp="1"/>
          </p:cNvSpPr>
          <p:nvPr>
            <p:ph type="title"/>
          </p:nvPr>
        </p:nvSpPr>
        <p:spPr>
          <a:xfrm>
            <a:off x="448568" y="296064"/>
            <a:ext cx="11292803" cy="931197"/>
          </a:xfrm>
          <a:prstGeom prst="rect">
            <a:avLst/>
          </a:prstGeom>
          <a:noFill/>
          <a:ln>
            <a:noFill/>
          </a:ln>
        </p:spPr>
        <p:txBody>
          <a:bodyPr vert="horz" wrap="square" lIns="91421" tIns="91421" rIns="91421" bIns="91421" anchor="t" anchorCtr="0" compatLnSpc="1">
            <a:spAutoFit/>
          </a:bodyPr>
          <a:lstStyle/>
          <a:p>
            <a:pPr lvl="0"/>
            <a:endParaRPr lang="en-US"/>
          </a:p>
        </p:txBody>
      </p:sp>
      <p:sp>
        <p:nvSpPr>
          <p:cNvPr id="4" name="Google Shape;8;p1">
            <a:extLst>
              <a:ext uri="{FF2B5EF4-FFF2-40B4-BE49-F238E27FC236}">
                <a16:creationId xmlns:a16="http://schemas.microsoft.com/office/drawing/2014/main" id="{28260265-6525-B2EE-83AA-41E47B000363}"/>
              </a:ext>
            </a:extLst>
          </p:cNvPr>
          <p:cNvSpPr txBox="1">
            <a:spLocks noGrp="1"/>
          </p:cNvSpPr>
          <p:nvPr>
            <p:ph type="sldNum" sz="quarter" idx="4"/>
          </p:nvPr>
        </p:nvSpPr>
        <p:spPr>
          <a:xfrm>
            <a:off x="11271269" y="6316336"/>
            <a:ext cx="571600" cy="524801"/>
          </a:xfrm>
          <a:prstGeom prst="rect">
            <a:avLst/>
          </a:prstGeom>
          <a:noFill/>
          <a:ln>
            <a:noFill/>
          </a:ln>
        </p:spPr>
        <p:txBody>
          <a:bodyPr vert="horz" wrap="square" lIns="91421" tIns="91421" rIns="91421" bIns="91421" anchor="ctr" anchorCtr="0" compatLnSpc="1">
            <a:normAutofit/>
          </a:bodyPr>
          <a:lstStyle>
            <a:lvl1pPr marL="0" marR="0" lvl="0" indent="0" algn="r" defTabSz="914400" rtl="0" fontAlgn="auto" hangingPunct="1">
              <a:lnSpc>
                <a:spcPct val="100000"/>
              </a:lnSpc>
              <a:spcBef>
                <a:spcPts val="0"/>
              </a:spcBef>
              <a:spcAft>
                <a:spcPts val="0"/>
              </a:spcAft>
              <a:buNone/>
              <a:tabLst/>
              <a:defRPr lang="en-US" sz="800" b="0" i="0" u="none" strike="noStrike" kern="1200" cap="none" spc="0" baseline="0">
                <a:solidFill>
                  <a:srgbClr val="595959"/>
                </a:solidFill>
                <a:uFillTx/>
                <a:latin typeface="Arial"/>
                <a:ea typeface="Arial"/>
                <a:cs typeface="Arial"/>
              </a:defRPr>
            </a:lvl1pPr>
          </a:lstStyle>
          <a:p>
            <a:pPr lvl="0"/>
            <a:fld id="{76F7D9C7-1973-42FE-A862-0F8D607789EE}" type="slidenum">
              <a:t>‹#›</a:t>
            </a:fld>
            <a:endParaRPr lang="en-US"/>
          </a:p>
        </p:txBody>
      </p:sp>
      <p:sp>
        <p:nvSpPr>
          <p:cNvPr id="5" name="Google Shape;9;p1">
            <a:extLst>
              <a:ext uri="{FF2B5EF4-FFF2-40B4-BE49-F238E27FC236}">
                <a16:creationId xmlns:a16="http://schemas.microsoft.com/office/drawing/2014/main" id="{D860F36B-3988-9F7A-5EE3-15D3E02540D9}"/>
              </a:ext>
            </a:extLst>
          </p:cNvPr>
          <p:cNvSpPr txBox="1"/>
          <p:nvPr/>
        </p:nvSpPr>
        <p:spPr>
          <a:xfrm>
            <a:off x="4380369" y="6492834"/>
            <a:ext cx="3429201" cy="205200"/>
          </a:xfrm>
          <a:prstGeom prst="rect">
            <a:avLst/>
          </a:prstGeom>
          <a:noFill/>
          <a:ln cap="flat">
            <a:noFill/>
          </a:ln>
          <a:effectLst>
            <a:outerShdw dist="22997" dir="5400000" algn="tl">
              <a:srgbClr val="000000">
                <a:alpha val="35000"/>
              </a:srgbClr>
            </a:outerShdw>
          </a:effectLst>
        </p:spPr>
        <p:txBody>
          <a:bodyPr vert="horz" wrap="square" lIns="121898" tIns="60935" rIns="121898" bIns="60935"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33" b="0" i="0" u="none" strike="noStrike" kern="1200" cap="none" spc="0" baseline="0">
                <a:solidFill>
                  <a:srgbClr val="000000"/>
                </a:solidFill>
                <a:uFillTx/>
                <a:latin typeface="Inter Medium"/>
                <a:ea typeface="Inter Medium"/>
                <a:cs typeface="Inter Medium"/>
              </a:rPr>
              <a:t>PROPRIETARY &amp; CONFIDENTIAL</a:t>
            </a:r>
            <a:endParaRPr lang="en-US" sz="1600" b="0" i="0" u="none" strike="noStrike" kern="1200" cap="none" spc="0" baseline="0">
              <a:solidFill>
                <a:srgbClr val="000000"/>
              </a:solidFill>
              <a:uFillTx/>
              <a:latin typeface="Inter Medium"/>
              <a:ea typeface="Inter Medium"/>
              <a:cs typeface="Inter Medium"/>
            </a:endParaRPr>
          </a:p>
        </p:txBody>
      </p:sp>
      <p:sp>
        <p:nvSpPr>
          <p:cNvPr id="6" name="Google Shape;10;p1">
            <a:extLst>
              <a:ext uri="{FF2B5EF4-FFF2-40B4-BE49-F238E27FC236}">
                <a16:creationId xmlns:a16="http://schemas.microsoft.com/office/drawing/2014/main" id="{5926479F-EC20-B489-832B-86E6E575201C}"/>
              </a:ext>
            </a:extLst>
          </p:cNvPr>
          <p:cNvSpPr txBox="1">
            <a:spLocks noGrp="1"/>
          </p:cNvSpPr>
          <p:nvPr>
            <p:ph type="body" idx="1"/>
          </p:nvPr>
        </p:nvSpPr>
        <p:spPr>
          <a:xfrm>
            <a:off x="457200" y="1600200"/>
            <a:ext cx="11283997" cy="3549600"/>
          </a:xfrm>
          <a:prstGeom prst="rect">
            <a:avLst/>
          </a:prstGeom>
          <a:noFill/>
          <a:ln>
            <a:noFill/>
          </a:ln>
        </p:spPr>
        <p:txBody>
          <a:bodyPr vert="horz" wrap="square" lIns="91421" tIns="91421" rIns="91421" bIns="91421"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Google Shape;11;p1" title="New log full dark.png">
            <a:extLst>
              <a:ext uri="{FF2B5EF4-FFF2-40B4-BE49-F238E27FC236}">
                <a16:creationId xmlns:a16="http://schemas.microsoft.com/office/drawing/2014/main" id="{4CF2BC47-780A-4EB4-6C4B-0DDAC453A1BD}"/>
              </a:ext>
            </a:extLst>
          </p:cNvPr>
          <p:cNvPicPr>
            <a:picLocks noChangeAspect="1"/>
          </p:cNvPicPr>
          <p:nvPr/>
        </p:nvPicPr>
        <p:blipFill>
          <a:blip r:embed="rId46">
            <a:alphaModFix/>
          </a:blip>
          <a:stretch>
            <a:fillRect/>
          </a:stretch>
        </p:blipFill>
        <p:spPr>
          <a:xfrm>
            <a:off x="307064" y="6471153"/>
            <a:ext cx="1103269" cy="229432"/>
          </a:xfrm>
          <a:prstGeom prst="rect">
            <a:avLst/>
          </a:prstGeom>
          <a:noFill/>
          <a:ln cap="flat">
            <a:noFill/>
          </a:ln>
          <a:effectLst>
            <a:outerShdw dist="22997" dir="5400000" algn="tl">
              <a:srgbClr val="000000">
                <a:alpha val="35000"/>
              </a:srgbClr>
            </a:outerShdw>
          </a:effec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Lst>
  <p:txStyles>
    <p:titleStyle>
      <a:lvl1pPr marL="0" marR="0" lvl="0" indent="0" algn="l" defTabSz="914400" rtl="0" fontAlgn="auto" hangingPunct="1">
        <a:lnSpc>
          <a:spcPct val="100000"/>
        </a:lnSpc>
        <a:spcBef>
          <a:spcPts val="0"/>
        </a:spcBef>
        <a:spcAft>
          <a:spcPts val="0"/>
        </a:spcAft>
        <a:buNone/>
        <a:tabLst/>
        <a:defRPr lang="en-US" sz="2600" b="0" i="0" u="none" strike="noStrike" kern="0" cap="none" spc="0" baseline="0">
          <a:solidFill>
            <a:srgbClr val="00263A"/>
          </a:solidFill>
          <a:uFillTx/>
          <a:latin typeface="Inter Light"/>
          <a:ea typeface="Inter Light"/>
          <a:cs typeface="Inter Light"/>
        </a:defRPr>
      </a:lvl1pPr>
    </p:titleStyle>
    <p:bodyStyle>
      <a:lvl1pPr marL="457200" marR="0" lvl="0" indent="-342900" algn="l" defTabSz="914400" rtl="0" fontAlgn="auto" hangingPunct="1">
        <a:lnSpc>
          <a:spcPct val="100000"/>
        </a:lnSpc>
        <a:spcBef>
          <a:spcPts val="0"/>
        </a:spcBef>
        <a:spcAft>
          <a:spcPts val="0"/>
        </a:spcAft>
        <a:buClr>
          <a:srgbClr val="00263A"/>
        </a:buClr>
        <a:buSzPts val="1800"/>
        <a:buFont typeface="Inter"/>
        <a:buChar char="●"/>
        <a:tabLst/>
        <a:defRPr lang="en-US" sz="1800" b="0" i="0" u="none" strike="noStrike" kern="0" cap="none" spc="0" baseline="0">
          <a:solidFill>
            <a:srgbClr val="00263A"/>
          </a:solidFill>
          <a:uFillTx/>
          <a:latin typeface="Inter"/>
          <a:ea typeface="Inter"/>
          <a:cs typeface="Inte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sunspec.org/sunspec-membership-agreement"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sv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sv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2.sv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2.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3.svg"/><Relationship Id="rId5" Type="http://schemas.openxmlformats.org/officeDocument/2006/relationships/image" Target="../media/image35.svg"/><Relationship Id="rId4" Type="http://schemas.openxmlformats.org/officeDocument/2006/relationships/image" Target="../media/image44.sv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37.png"/><Relationship Id="rId7" Type="http://schemas.openxmlformats.org/officeDocument/2006/relationships/image" Target="../media/image48.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 Id="rId9" Type="http://schemas.openxmlformats.org/officeDocument/2006/relationships/image" Target="../media/image50.sv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70.png"/><Relationship Id="rId5" Type="http://schemas.openxmlformats.org/officeDocument/2006/relationships/image" Target="../media/image69.emf"/><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73.png"/><Relationship Id="rId5" Type="http://schemas.openxmlformats.org/officeDocument/2006/relationships/image" Target="../media/image24.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mailto:membership@sunspec.org"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5D96C16-F11C-06F3-5A88-03242B147454}"/>
              </a:ext>
            </a:extLst>
          </p:cNvPr>
          <p:cNvPicPr>
            <a:picLocks noChangeAspect="1"/>
          </p:cNvPicPr>
          <p:nvPr/>
        </p:nvPicPr>
        <p:blipFill>
          <a:blip r:embed="rId2"/>
          <a:stretch>
            <a:fillRect/>
          </a:stretch>
        </p:blipFill>
        <p:spPr>
          <a:xfrm>
            <a:off x="0" y="1819"/>
            <a:ext cx="12195243" cy="6856180"/>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922">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9CD92-A038-1C01-CC25-5F034EF2453B}"/>
              </a:ext>
            </a:extLst>
          </p:cNvPr>
          <p:cNvSpPr txBox="1">
            <a:spLocks noGrp="1"/>
          </p:cNvSpPr>
          <p:nvPr>
            <p:ph type="body" sz="quarter" idx="4294967295"/>
          </p:nvPr>
        </p:nvSpPr>
        <p:spPr>
          <a:xfrm>
            <a:off x="556842" y="1527349"/>
            <a:ext cx="10415957" cy="4637891"/>
          </a:xfrm>
          <a:prstGeom prst="rect">
            <a:avLst/>
          </a:prstGeom>
          <a:noFill/>
          <a:ln>
            <a:noFill/>
          </a:ln>
        </p:spPr>
        <p:txBody>
          <a:bodyPr vert="horz" wrap="square" lIns="91440" tIns="45720" rIns="91440" bIns="45720" anchor="t" anchorCtr="0" compatLnSpc="1">
            <a:normAutofit/>
          </a:bodyPr>
          <a:lstStyle/>
          <a:p>
            <a:pPr marL="342900" lvl="0" indent="-342900">
              <a:lnSpc>
                <a:spcPct val="100000"/>
              </a:lnSpc>
              <a:spcBef>
                <a:spcPts val="600"/>
              </a:spcBef>
              <a:spcAft>
                <a:spcPts val="1200"/>
              </a:spcAft>
              <a:buSzPct val="100000"/>
              <a:buFont typeface="Arial" pitchFamily="34"/>
            </a:pPr>
            <a:r>
              <a:rPr lang="en-US" sz="3200">
                <a:solidFill>
                  <a:srgbClr val="000000"/>
                </a:solidFill>
                <a:latin typeface="Calibri" pitchFamily="34"/>
                <a:cs typeface="Calibri" pitchFamily="34"/>
              </a:rPr>
              <a:t>All SunSpec meetings are conducted in accordance with the SunSpec Antitrust Policy and Intellectual Property Provisions defined in the SunSpec Member Agreement. This agreement can be found at  </a:t>
            </a:r>
            <a:r>
              <a:rPr lang="en-US" sz="3200">
                <a:solidFill>
                  <a:srgbClr val="000000"/>
                </a:solidFill>
                <a:latin typeface="Calibri" pitchFamily="34"/>
                <a:cs typeface="Calibri" pitchFamily="34"/>
                <a:hlinkClick r:id="rId2">
                  <a:extLst>
                    <a:ext uri="{A12FA001-AC4F-418D-AE19-62706E023703}">
                      <ahyp:hlinkClr xmlns:ahyp="http://schemas.microsoft.com/office/drawing/2018/hyperlinkcolor" val="tx"/>
                    </a:ext>
                  </a:extLst>
                </a:hlinkClick>
              </a:rPr>
              <a:t>https://sunspec.org/sunspec-membership-agreement</a:t>
            </a:r>
            <a:r>
              <a:rPr lang="en-US" sz="3200">
                <a:solidFill>
                  <a:srgbClr val="000000"/>
                </a:solidFill>
                <a:latin typeface="Calibri" pitchFamily="34"/>
                <a:cs typeface="Calibri" pitchFamily="34"/>
              </a:rPr>
              <a:t> </a:t>
            </a:r>
          </a:p>
          <a:p>
            <a:pPr marL="342900" lvl="0" indent="-342900">
              <a:lnSpc>
                <a:spcPct val="100000"/>
              </a:lnSpc>
              <a:spcBef>
                <a:spcPts val="600"/>
              </a:spcBef>
              <a:spcAft>
                <a:spcPts val="1200"/>
              </a:spcAft>
              <a:buSzPct val="100000"/>
              <a:buFont typeface="Arial" pitchFamily="34"/>
            </a:pPr>
            <a:r>
              <a:rPr lang="en-US" sz="3200">
                <a:solidFill>
                  <a:srgbClr val="000000"/>
                </a:solidFill>
                <a:latin typeface="Calibri" pitchFamily="34"/>
                <a:cs typeface="Calibri" pitchFamily="34"/>
              </a:rPr>
              <a:t>SunSpec strictly prohibits market participants, and their employees who take part in these activities, from using their participation as a forum for engaging in practices or communications that violate antitrust laws. </a:t>
            </a:r>
          </a:p>
          <a:p>
            <a:pPr marL="342900" lvl="0" indent="-342900">
              <a:lnSpc>
                <a:spcPct val="100000"/>
              </a:lnSpc>
              <a:spcBef>
                <a:spcPts val="600"/>
              </a:spcBef>
              <a:spcAft>
                <a:spcPts val="1200"/>
              </a:spcAft>
              <a:buSzPct val="100000"/>
              <a:buFont typeface="Arial" pitchFamily="34"/>
            </a:pPr>
            <a:r>
              <a:rPr lang="en-US" sz="3200">
                <a:solidFill>
                  <a:srgbClr val="000000"/>
                </a:solidFill>
                <a:latin typeface="Calibri" pitchFamily="34"/>
                <a:cs typeface="Calibri" pitchFamily="34"/>
              </a:rPr>
              <a:t>Confidential or proprietary information should not be discussed in open session. Please contact SunSpec management if you have any questions.</a:t>
            </a:r>
          </a:p>
        </p:txBody>
      </p:sp>
      <p:sp>
        <p:nvSpPr>
          <p:cNvPr id="3" name="Title 4">
            <a:extLst>
              <a:ext uri="{FF2B5EF4-FFF2-40B4-BE49-F238E27FC236}">
                <a16:creationId xmlns:a16="http://schemas.microsoft.com/office/drawing/2014/main" id="{F95994CD-3F3C-40EE-1729-8E45D44B7285}"/>
              </a:ext>
            </a:extLst>
          </p:cNvPr>
          <p:cNvSpPr txBox="1">
            <a:spLocks noGrp="1"/>
          </p:cNvSpPr>
          <p:nvPr>
            <p:ph type="title"/>
          </p:nvPr>
        </p:nvSpPr>
        <p:spPr>
          <a:xfrm>
            <a:off x="185348" y="595759"/>
            <a:ext cx="8878330" cy="716523"/>
          </a:xfrm>
        </p:spPr>
        <p:txBody>
          <a:bodyPr/>
          <a:lstStyle/>
          <a:p>
            <a:pPr lvl="0"/>
            <a:r>
              <a:rPr lang="en-US" b="1">
                <a:solidFill>
                  <a:srgbClr val="E56537"/>
                </a:solidFill>
                <a:latin typeface="Calibri" pitchFamily="34"/>
                <a:cs typeface="Calibri" pitchFamily="34"/>
              </a:rPr>
              <a:t>Antitrust and Intellectual Property Admonition</a:t>
            </a:r>
          </a:p>
        </p:txBody>
      </p:sp>
      <p:pic>
        <p:nvPicPr>
          <p:cNvPr id="4" name="Picture 3">
            <a:extLst>
              <a:ext uri="{FF2B5EF4-FFF2-40B4-BE49-F238E27FC236}">
                <a16:creationId xmlns:a16="http://schemas.microsoft.com/office/drawing/2014/main" id="{CAB1A694-3032-3E2A-6B52-58DBDD636900}"/>
              </a:ext>
            </a:extLst>
          </p:cNvPr>
          <p:cNvPicPr>
            <a:picLocks noChangeAspect="1"/>
          </p:cNvPicPr>
          <p:nvPr/>
        </p:nvPicPr>
        <p:blipFill>
          <a:blip r:embed="rId3"/>
          <a:stretch>
            <a:fillRect/>
          </a:stretch>
        </p:blipFill>
        <p:spPr>
          <a:xfrm>
            <a:off x="10312008" y="209297"/>
            <a:ext cx="1694639" cy="1318052"/>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B82CB3B8-BEFD-FB01-AB3D-73C1E44ADCA8}"/>
              </a:ext>
            </a:extLst>
          </p:cNvPr>
          <p:cNvSpPr/>
          <p:nvPr/>
        </p:nvSpPr>
        <p:spPr>
          <a:xfrm>
            <a:off x="566928" y="347472"/>
            <a:ext cx="4572000"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a:solidFill>
                  <a:srgbClr val="3F474A"/>
                </a:solidFill>
                <a:uFillTx/>
                <a:latin typeface="Aptos Display" pitchFamily="34"/>
                <a:ea typeface="Aptos Display" pitchFamily="34"/>
                <a:cs typeface="Aptos Display" pitchFamily="34"/>
              </a:rPr>
              <a:t>FEATURED SPEAKERS</a:t>
            </a:r>
            <a:endParaRPr lang="en-US" sz="2400" b="0" i="0" u="none" strike="noStrike" kern="1200" cap="none" spc="0" baseline="0">
              <a:solidFill>
                <a:srgbClr val="000000"/>
              </a:solidFill>
              <a:uFillTx/>
              <a:latin typeface="Aptos"/>
            </a:endParaRPr>
          </a:p>
        </p:txBody>
      </p:sp>
      <p:sp>
        <p:nvSpPr>
          <p:cNvPr id="3" name="Text 1">
            <a:extLst>
              <a:ext uri="{FF2B5EF4-FFF2-40B4-BE49-F238E27FC236}">
                <a16:creationId xmlns:a16="http://schemas.microsoft.com/office/drawing/2014/main" id="{A9A2FBC4-D55F-94D5-1D05-B5616F76F9CA}"/>
              </a:ext>
            </a:extLst>
          </p:cNvPr>
          <p:cNvSpPr/>
          <p:nvPr/>
        </p:nvSpPr>
        <p:spPr>
          <a:xfrm>
            <a:off x="566928" y="749808"/>
            <a:ext cx="6766560" cy="246888"/>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50" b="1" i="0" u="none" strike="noStrike" kern="1200" cap="none" spc="0" baseline="0">
                <a:solidFill>
                  <a:srgbClr val="F36C21"/>
                </a:solidFill>
                <a:uFillTx/>
                <a:latin typeface="Aptos"/>
              </a:rPr>
              <a:t>Building the Distribution Grid of the Future</a:t>
            </a:r>
            <a:endParaRPr lang="en-US" sz="1350" b="0" i="0" u="none" strike="noStrike" kern="1200" cap="none" spc="0" baseline="0">
              <a:solidFill>
                <a:srgbClr val="000000"/>
              </a:solidFill>
              <a:uFillTx/>
              <a:latin typeface="Aptos"/>
            </a:endParaRPr>
          </a:p>
        </p:txBody>
      </p:sp>
      <p:sp>
        <p:nvSpPr>
          <p:cNvPr id="4" name="Text 2">
            <a:extLst>
              <a:ext uri="{FF2B5EF4-FFF2-40B4-BE49-F238E27FC236}">
                <a16:creationId xmlns:a16="http://schemas.microsoft.com/office/drawing/2014/main" id="{9B7B58B8-199B-5AB5-FB10-64876D1DB45B}"/>
              </a:ext>
            </a:extLst>
          </p:cNvPr>
          <p:cNvSpPr/>
          <p:nvPr/>
        </p:nvSpPr>
        <p:spPr>
          <a:xfrm>
            <a:off x="566928" y="1005840"/>
            <a:ext cx="7680960" cy="201168"/>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80" b="0" i="0" u="none" strike="noStrike" kern="1200" cap="none" spc="0" baseline="0">
                <a:solidFill>
                  <a:srgbClr val="687174"/>
                </a:solidFill>
                <a:uFillTx/>
                <a:latin typeface="Aptos"/>
              </a:rPr>
              <a:t>DSO Policy, Open Markets, DERMS &amp; Interoperability  •  September 30, 2026</a:t>
            </a:r>
            <a:endParaRPr lang="en-US" sz="980" b="0" i="0" u="none" strike="noStrike" kern="1200" cap="none" spc="0" baseline="0">
              <a:solidFill>
                <a:srgbClr val="000000"/>
              </a:solidFill>
              <a:uFillTx/>
              <a:latin typeface="Aptos"/>
            </a:endParaRPr>
          </a:p>
        </p:txBody>
      </p:sp>
      <p:pic>
        <p:nvPicPr>
          <p:cNvPr id="5" name="Image 0" descr="/mnt/data/SunSpec-Horiz-large-2012-p-800 (1)(20260929-170838).png">
            <a:extLst>
              <a:ext uri="{FF2B5EF4-FFF2-40B4-BE49-F238E27FC236}">
                <a16:creationId xmlns:a16="http://schemas.microsoft.com/office/drawing/2014/main" id="{0A9743A8-3663-D313-62AC-BA6A0584FAA0}"/>
              </a:ext>
            </a:extLst>
          </p:cNvPr>
          <p:cNvPicPr>
            <a:picLocks noChangeAspect="1"/>
          </p:cNvPicPr>
          <p:nvPr/>
        </p:nvPicPr>
        <p:blipFill>
          <a:blip r:embed="rId3"/>
          <a:stretch>
            <a:fillRect/>
          </a:stretch>
        </p:blipFill>
        <p:spPr>
          <a:xfrm>
            <a:off x="9519169" y="338328"/>
            <a:ext cx="1846557" cy="713232"/>
          </a:xfrm>
          <a:prstGeom prst="rect">
            <a:avLst/>
          </a:prstGeom>
          <a:noFill/>
          <a:ln cap="flat">
            <a:noFill/>
          </a:ln>
          <a:effectLst>
            <a:outerShdw dist="22997" dir="5400000" algn="tl">
              <a:srgbClr val="000000">
                <a:alpha val="35000"/>
              </a:srgbClr>
            </a:outerShdw>
          </a:effectLst>
        </p:spPr>
      </p:pic>
      <p:sp>
        <p:nvSpPr>
          <p:cNvPr id="6" name="Shape 3">
            <a:extLst>
              <a:ext uri="{FF2B5EF4-FFF2-40B4-BE49-F238E27FC236}">
                <a16:creationId xmlns:a16="http://schemas.microsoft.com/office/drawing/2014/main" id="{8E95FD55-B8BE-25CB-3A94-88C0B10B67D5}"/>
              </a:ext>
            </a:extLst>
          </p:cNvPr>
          <p:cNvSpPr/>
          <p:nvPr/>
        </p:nvSpPr>
        <p:spPr>
          <a:xfrm>
            <a:off x="530352"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7" name="Shape 4">
            <a:extLst>
              <a:ext uri="{FF2B5EF4-FFF2-40B4-BE49-F238E27FC236}">
                <a16:creationId xmlns:a16="http://schemas.microsoft.com/office/drawing/2014/main" id="{99D8E96F-3811-2231-284A-4AE0AFF177F0}"/>
              </a:ext>
            </a:extLst>
          </p:cNvPr>
          <p:cNvSpPr/>
          <p:nvPr/>
        </p:nvSpPr>
        <p:spPr>
          <a:xfrm>
            <a:off x="530352" y="1481328"/>
            <a:ext cx="2103120" cy="6400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8" name="Image 1" descr="/mnt/data/Dylan Headshot.webp">
            <a:extLst>
              <a:ext uri="{FF2B5EF4-FFF2-40B4-BE49-F238E27FC236}">
                <a16:creationId xmlns:a16="http://schemas.microsoft.com/office/drawing/2014/main" id="{DF2F1D6A-B9D8-0167-91EC-66D1CDD2A1A4}"/>
              </a:ext>
            </a:extLst>
          </p:cNvPr>
          <p:cNvPicPr>
            <a:picLocks noChangeAspect="1"/>
          </p:cNvPicPr>
          <p:nvPr/>
        </p:nvPicPr>
        <p:blipFill>
          <a:blip r:embed="rId4"/>
          <a:srcRect l="17813" r="17813"/>
          <a:stretch>
            <a:fillRect/>
          </a:stretch>
        </p:blipFill>
        <p:spPr>
          <a:xfrm>
            <a:off x="676656" y="1664208"/>
            <a:ext cx="1810512" cy="1874519"/>
          </a:xfrm>
          <a:prstGeom prst="rect">
            <a:avLst/>
          </a:prstGeom>
          <a:noFill/>
          <a:ln cap="flat">
            <a:noFill/>
          </a:ln>
          <a:effectLst>
            <a:outerShdw dist="22997" dir="5400000" algn="tl">
              <a:srgbClr val="000000">
                <a:alpha val="35000"/>
              </a:srgbClr>
            </a:outerShdw>
          </a:effectLst>
        </p:spPr>
      </p:pic>
      <p:sp>
        <p:nvSpPr>
          <p:cNvPr id="9" name="Shape 5">
            <a:extLst>
              <a:ext uri="{FF2B5EF4-FFF2-40B4-BE49-F238E27FC236}">
                <a16:creationId xmlns:a16="http://schemas.microsoft.com/office/drawing/2014/main" id="{00BE0059-6369-91A5-B03C-9F67CA042F9E}"/>
              </a:ext>
            </a:extLst>
          </p:cNvPr>
          <p:cNvSpPr/>
          <p:nvPr/>
        </p:nvSpPr>
        <p:spPr>
          <a:xfrm>
            <a:off x="676656"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0" name="Text 6">
            <a:extLst>
              <a:ext uri="{FF2B5EF4-FFF2-40B4-BE49-F238E27FC236}">
                <a16:creationId xmlns:a16="http://schemas.microsoft.com/office/drawing/2014/main" id="{9ABDCCFD-41C4-6CCE-2326-4DBFF40244C7}"/>
              </a:ext>
            </a:extLst>
          </p:cNvPr>
          <p:cNvSpPr/>
          <p:nvPr/>
        </p:nvSpPr>
        <p:spPr>
          <a:xfrm>
            <a:off x="676656"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Dylan Tansy</a:t>
            </a:r>
            <a:endParaRPr lang="en-US" sz="1700" b="0" i="0" u="none" strike="noStrike" kern="1200" cap="none" spc="0" baseline="0">
              <a:solidFill>
                <a:srgbClr val="000000"/>
              </a:solidFill>
              <a:uFillTx/>
              <a:latin typeface="Aptos"/>
            </a:endParaRPr>
          </a:p>
        </p:txBody>
      </p:sp>
      <p:sp>
        <p:nvSpPr>
          <p:cNvPr id="11" name="Text 7">
            <a:extLst>
              <a:ext uri="{FF2B5EF4-FFF2-40B4-BE49-F238E27FC236}">
                <a16:creationId xmlns:a16="http://schemas.microsoft.com/office/drawing/2014/main" id="{F87EFBFF-B614-2A1C-5FBC-8365F8D48458}"/>
              </a:ext>
            </a:extLst>
          </p:cNvPr>
          <p:cNvSpPr/>
          <p:nvPr/>
        </p:nvSpPr>
        <p:spPr>
          <a:xfrm>
            <a:off x="676656"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Executive Director</a:t>
            </a:r>
            <a:endParaRPr lang="en-US" sz="1200" b="0" i="0" u="none" strike="noStrike" kern="1200" cap="none" spc="0" baseline="0">
              <a:solidFill>
                <a:srgbClr val="000000"/>
              </a:solidFill>
              <a:uFillTx/>
              <a:latin typeface="Aptos"/>
            </a:endParaRPr>
          </a:p>
        </p:txBody>
      </p:sp>
      <p:sp>
        <p:nvSpPr>
          <p:cNvPr id="12" name="Text 8">
            <a:extLst>
              <a:ext uri="{FF2B5EF4-FFF2-40B4-BE49-F238E27FC236}">
                <a16:creationId xmlns:a16="http://schemas.microsoft.com/office/drawing/2014/main" id="{E624BCF5-5A86-9FE1-D221-44966600C138}"/>
              </a:ext>
            </a:extLst>
          </p:cNvPr>
          <p:cNvSpPr/>
          <p:nvPr/>
        </p:nvSpPr>
        <p:spPr>
          <a:xfrm>
            <a:off x="676656"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SunSpec Alliance</a:t>
            </a:r>
            <a:endParaRPr lang="en-US" sz="1200" b="0" i="0" u="none" strike="noStrike" kern="1200" cap="none" spc="0" baseline="0">
              <a:solidFill>
                <a:srgbClr val="000000"/>
              </a:solidFill>
              <a:uFillTx/>
              <a:latin typeface="Aptos"/>
            </a:endParaRPr>
          </a:p>
        </p:txBody>
      </p:sp>
      <p:pic>
        <p:nvPicPr>
          <p:cNvPr id="13" name="Image 2" descr="/mnt/data/SunSpec-Horiz-large-2012-p-800 (1)(20260929-170838).png">
            <a:extLst>
              <a:ext uri="{FF2B5EF4-FFF2-40B4-BE49-F238E27FC236}">
                <a16:creationId xmlns:a16="http://schemas.microsoft.com/office/drawing/2014/main" id="{6CBFA2A3-4093-9451-6C52-7FA6D72981E9}"/>
              </a:ext>
            </a:extLst>
          </p:cNvPr>
          <p:cNvPicPr>
            <a:picLocks noChangeAspect="1"/>
          </p:cNvPicPr>
          <p:nvPr/>
        </p:nvPicPr>
        <p:blipFill>
          <a:blip r:embed="rId3"/>
          <a:stretch>
            <a:fillRect/>
          </a:stretch>
        </p:blipFill>
        <p:spPr>
          <a:xfrm>
            <a:off x="694944" y="5189530"/>
            <a:ext cx="1773936" cy="685187"/>
          </a:xfrm>
          <a:prstGeom prst="rect">
            <a:avLst/>
          </a:prstGeom>
          <a:noFill/>
          <a:ln cap="flat">
            <a:noFill/>
          </a:ln>
          <a:effectLst>
            <a:outerShdw dist="22997" dir="5400000" algn="tl">
              <a:srgbClr val="000000">
                <a:alpha val="35000"/>
              </a:srgbClr>
            </a:outerShdw>
          </a:effectLst>
        </p:spPr>
      </p:pic>
      <p:sp>
        <p:nvSpPr>
          <p:cNvPr id="14" name="Shape 9">
            <a:extLst>
              <a:ext uri="{FF2B5EF4-FFF2-40B4-BE49-F238E27FC236}">
                <a16:creationId xmlns:a16="http://schemas.microsoft.com/office/drawing/2014/main" id="{115D6710-1425-4035-C7DB-25F33E00E079}"/>
              </a:ext>
            </a:extLst>
          </p:cNvPr>
          <p:cNvSpPr/>
          <p:nvPr/>
        </p:nvSpPr>
        <p:spPr>
          <a:xfrm>
            <a:off x="2788920"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5" name="Shape 10">
            <a:extLst>
              <a:ext uri="{FF2B5EF4-FFF2-40B4-BE49-F238E27FC236}">
                <a16:creationId xmlns:a16="http://schemas.microsoft.com/office/drawing/2014/main" id="{A31DC634-01ED-FB3F-FF3A-592E867823D5}"/>
              </a:ext>
            </a:extLst>
          </p:cNvPr>
          <p:cNvSpPr/>
          <p:nvPr/>
        </p:nvSpPr>
        <p:spPr>
          <a:xfrm>
            <a:off x="2788920"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16" name="Image 3" descr="/mnt/data/Ben Schwartz headshot.png">
            <a:extLst>
              <a:ext uri="{FF2B5EF4-FFF2-40B4-BE49-F238E27FC236}">
                <a16:creationId xmlns:a16="http://schemas.microsoft.com/office/drawing/2014/main" id="{C56C7F4E-023E-3415-B279-0E1EF013183A}"/>
              </a:ext>
            </a:extLst>
          </p:cNvPr>
          <p:cNvPicPr>
            <a:picLocks noChangeAspect="1"/>
          </p:cNvPicPr>
          <p:nvPr/>
        </p:nvPicPr>
        <p:blipFill>
          <a:blip r:embed="rId5"/>
          <a:srcRect t="249" b="249"/>
          <a:stretch>
            <a:fillRect/>
          </a:stretch>
        </p:blipFill>
        <p:spPr>
          <a:xfrm>
            <a:off x="2935224" y="1664208"/>
            <a:ext cx="1810512" cy="1874519"/>
          </a:xfrm>
          <a:prstGeom prst="rect">
            <a:avLst/>
          </a:prstGeom>
          <a:noFill/>
          <a:ln cap="flat">
            <a:noFill/>
          </a:ln>
          <a:effectLst>
            <a:outerShdw dist="22997" dir="5400000" algn="tl">
              <a:srgbClr val="000000">
                <a:alpha val="35000"/>
              </a:srgbClr>
            </a:outerShdw>
          </a:effectLst>
        </p:spPr>
      </p:pic>
      <p:sp>
        <p:nvSpPr>
          <p:cNvPr id="17" name="Shape 11">
            <a:extLst>
              <a:ext uri="{FF2B5EF4-FFF2-40B4-BE49-F238E27FC236}">
                <a16:creationId xmlns:a16="http://schemas.microsoft.com/office/drawing/2014/main" id="{75CE8CA8-C1A3-DA29-6B6D-612D14E3E7D9}"/>
              </a:ext>
            </a:extLst>
          </p:cNvPr>
          <p:cNvSpPr/>
          <p:nvPr/>
        </p:nvSpPr>
        <p:spPr>
          <a:xfrm>
            <a:off x="2935224"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8" name="Text 12">
            <a:extLst>
              <a:ext uri="{FF2B5EF4-FFF2-40B4-BE49-F238E27FC236}">
                <a16:creationId xmlns:a16="http://schemas.microsoft.com/office/drawing/2014/main" id="{9596A8B0-7B6C-8A70-7C7C-49DC9EF44EBB}"/>
              </a:ext>
            </a:extLst>
          </p:cNvPr>
          <p:cNvSpPr/>
          <p:nvPr/>
        </p:nvSpPr>
        <p:spPr>
          <a:xfrm>
            <a:off x="2935224"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Ben Schwartz</a:t>
            </a:r>
            <a:endParaRPr lang="en-US" sz="1700" b="0" i="0" u="none" strike="noStrike" kern="1200" cap="none" spc="0" baseline="0">
              <a:solidFill>
                <a:srgbClr val="000000"/>
              </a:solidFill>
              <a:uFillTx/>
              <a:latin typeface="Aptos"/>
            </a:endParaRPr>
          </a:p>
        </p:txBody>
      </p:sp>
      <p:sp>
        <p:nvSpPr>
          <p:cNvPr id="19" name="Text 13">
            <a:extLst>
              <a:ext uri="{FF2B5EF4-FFF2-40B4-BE49-F238E27FC236}">
                <a16:creationId xmlns:a16="http://schemas.microsoft.com/office/drawing/2014/main" id="{B34504B8-86EA-BF56-F1D0-421AE45D0D15}"/>
              </a:ext>
            </a:extLst>
          </p:cNvPr>
          <p:cNvSpPr/>
          <p:nvPr/>
        </p:nvSpPr>
        <p:spPr>
          <a:xfrm>
            <a:off x="2935224"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Policy Director</a:t>
            </a:r>
            <a:endParaRPr lang="en-US" sz="1200" b="0" i="0" u="none" strike="noStrike" kern="1200" cap="none" spc="0" baseline="0">
              <a:solidFill>
                <a:srgbClr val="000000"/>
              </a:solidFill>
              <a:uFillTx/>
              <a:latin typeface="Aptos"/>
            </a:endParaRPr>
          </a:p>
        </p:txBody>
      </p:sp>
      <p:sp>
        <p:nvSpPr>
          <p:cNvPr id="20" name="Text 14">
            <a:extLst>
              <a:ext uri="{FF2B5EF4-FFF2-40B4-BE49-F238E27FC236}">
                <a16:creationId xmlns:a16="http://schemas.microsoft.com/office/drawing/2014/main" id="{21F5F363-A9FA-A528-BCF1-B58D8011000E}"/>
              </a:ext>
            </a:extLst>
          </p:cNvPr>
          <p:cNvSpPr/>
          <p:nvPr/>
        </p:nvSpPr>
        <p:spPr>
          <a:xfrm>
            <a:off x="2935224"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Clean Coalition</a:t>
            </a:r>
            <a:endParaRPr lang="en-US" sz="1200" b="0" i="0" u="none" strike="noStrike" kern="1200" cap="none" spc="0" baseline="0">
              <a:solidFill>
                <a:srgbClr val="000000"/>
              </a:solidFill>
              <a:uFillTx/>
              <a:latin typeface="Aptos"/>
            </a:endParaRPr>
          </a:p>
        </p:txBody>
      </p:sp>
      <p:pic>
        <p:nvPicPr>
          <p:cNvPr id="21" name="Image 4" descr="/mnt/data/clean_coalition-logo(1).png">
            <a:extLst>
              <a:ext uri="{FF2B5EF4-FFF2-40B4-BE49-F238E27FC236}">
                <a16:creationId xmlns:a16="http://schemas.microsoft.com/office/drawing/2014/main" id="{13DFD27C-FF62-1136-2714-A7D92A505627}"/>
              </a:ext>
            </a:extLst>
          </p:cNvPr>
          <p:cNvPicPr>
            <a:picLocks noChangeAspect="1"/>
          </p:cNvPicPr>
          <p:nvPr/>
        </p:nvPicPr>
        <p:blipFill>
          <a:blip r:embed="rId6"/>
          <a:stretch>
            <a:fillRect/>
          </a:stretch>
        </p:blipFill>
        <p:spPr>
          <a:xfrm>
            <a:off x="2953512" y="5367399"/>
            <a:ext cx="1773936" cy="329449"/>
          </a:xfrm>
          <a:prstGeom prst="rect">
            <a:avLst/>
          </a:prstGeom>
          <a:noFill/>
          <a:ln cap="flat">
            <a:noFill/>
          </a:ln>
          <a:effectLst>
            <a:outerShdw dist="22997" dir="5400000" algn="tl">
              <a:srgbClr val="000000">
                <a:alpha val="35000"/>
              </a:srgbClr>
            </a:outerShdw>
          </a:effectLst>
        </p:spPr>
      </p:pic>
      <p:sp>
        <p:nvSpPr>
          <p:cNvPr id="22" name="Shape 15">
            <a:extLst>
              <a:ext uri="{FF2B5EF4-FFF2-40B4-BE49-F238E27FC236}">
                <a16:creationId xmlns:a16="http://schemas.microsoft.com/office/drawing/2014/main" id="{00DC8F31-4E1D-80A9-6E7F-CE3599C22040}"/>
              </a:ext>
            </a:extLst>
          </p:cNvPr>
          <p:cNvSpPr/>
          <p:nvPr/>
        </p:nvSpPr>
        <p:spPr>
          <a:xfrm>
            <a:off x="5047488"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23" name="Shape 16">
            <a:extLst>
              <a:ext uri="{FF2B5EF4-FFF2-40B4-BE49-F238E27FC236}">
                <a16:creationId xmlns:a16="http://schemas.microsoft.com/office/drawing/2014/main" id="{7ACCA510-97D7-A2EC-394B-DA6B7BE79511}"/>
              </a:ext>
            </a:extLst>
          </p:cNvPr>
          <p:cNvSpPr/>
          <p:nvPr/>
        </p:nvSpPr>
        <p:spPr>
          <a:xfrm>
            <a:off x="5047488"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24" name="Image 5" descr="/mnt/data/head shot.png">
            <a:extLst>
              <a:ext uri="{FF2B5EF4-FFF2-40B4-BE49-F238E27FC236}">
                <a16:creationId xmlns:a16="http://schemas.microsoft.com/office/drawing/2014/main" id="{B65732DB-150E-D161-4A19-D423CA14549E}"/>
              </a:ext>
            </a:extLst>
          </p:cNvPr>
          <p:cNvPicPr>
            <a:picLocks noChangeAspect="1"/>
          </p:cNvPicPr>
          <p:nvPr/>
        </p:nvPicPr>
        <p:blipFill>
          <a:blip r:embed="rId7"/>
          <a:srcRect/>
          <a:stretch>
            <a:fillRect/>
          </a:stretch>
        </p:blipFill>
        <p:spPr>
          <a:xfrm>
            <a:off x="5429972" y="1664208"/>
            <a:ext cx="1338160" cy="1874519"/>
          </a:xfrm>
          <a:prstGeom prst="rect">
            <a:avLst/>
          </a:prstGeom>
          <a:noFill/>
          <a:ln cap="flat">
            <a:noFill/>
          </a:ln>
          <a:effectLst>
            <a:outerShdw dist="22997" dir="5400000" algn="tl">
              <a:srgbClr val="000000">
                <a:alpha val="35000"/>
              </a:srgbClr>
            </a:outerShdw>
          </a:effectLst>
        </p:spPr>
      </p:pic>
      <p:sp>
        <p:nvSpPr>
          <p:cNvPr id="25" name="Shape 17">
            <a:extLst>
              <a:ext uri="{FF2B5EF4-FFF2-40B4-BE49-F238E27FC236}">
                <a16:creationId xmlns:a16="http://schemas.microsoft.com/office/drawing/2014/main" id="{03842F3F-4421-E0AB-2FE7-ED581D933571}"/>
              </a:ext>
            </a:extLst>
          </p:cNvPr>
          <p:cNvSpPr/>
          <p:nvPr/>
        </p:nvSpPr>
        <p:spPr>
          <a:xfrm>
            <a:off x="5193792"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26" name="Text 18">
            <a:extLst>
              <a:ext uri="{FF2B5EF4-FFF2-40B4-BE49-F238E27FC236}">
                <a16:creationId xmlns:a16="http://schemas.microsoft.com/office/drawing/2014/main" id="{B34E00DB-0B32-337C-6EE5-507EE1E89CD6}"/>
              </a:ext>
            </a:extLst>
          </p:cNvPr>
          <p:cNvSpPr/>
          <p:nvPr/>
        </p:nvSpPr>
        <p:spPr>
          <a:xfrm>
            <a:off x="5193792"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Chris Cook</a:t>
            </a:r>
            <a:endParaRPr lang="en-US" sz="1700" b="0" i="0" u="none" strike="noStrike" kern="1200" cap="none" spc="0" baseline="0">
              <a:solidFill>
                <a:srgbClr val="000000"/>
              </a:solidFill>
              <a:uFillTx/>
              <a:latin typeface="Aptos"/>
            </a:endParaRPr>
          </a:p>
        </p:txBody>
      </p:sp>
      <p:sp>
        <p:nvSpPr>
          <p:cNvPr id="27" name="Text 19">
            <a:extLst>
              <a:ext uri="{FF2B5EF4-FFF2-40B4-BE49-F238E27FC236}">
                <a16:creationId xmlns:a16="http://schemas.microsoft.com/office/drawing/2014/main" id="{F26BF3B5-B992-6496-559E-BAE1728B6AA9}"/>
              </a:ext>
            </a:extLst>
          </p:cNvPr>
          <p:cNvSpPr/>
          <p:nvPr/>
        </p:nvSpPr>
        <p:spPr>
          <a:xfrm>
            <a:off x="5193792"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Director of Energy Programs</a:t>
            </a:r>
            <a:endParaRPr lang="en-US" sz="1200" b="0" i="0" u="none" strike="noStrike" kern="1200" cap="none" spc="0" baseline="0">
              <a:solidFill>
                <a:srgbClr val="000000"/>
              </a:solidFill>
              <a:uFillTx/>
              <a:latin typeface="Aptos"/>
            </a:endParaRPr>
          </a:p>
        </p:txBody>
      </p:sp>
      <p:sp>
        <p:nvSpPr>
          <p:cNvPr id="28" name="Text 20">
            <a:extLst>
              <a:ext uri="{FF2B5EF4-FFF2-40B4-BE49-F238E27FC236}">
                <a16:creationId xmlns:a16="http://schemas.microsoft.com/office/drawing/2014/main" id="{CF0D3349-182A-1F3A-2112-B28180FD4195}"/>
              </a:ext>
            </a:extLst>
          </p:cNvPr>
          <p:cNvSpPr/>
          <p:nvPr/>
        </p:nvSpPr>
        <p:spPr>
          <a:xfrm>
            <a:off x="5193792"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Central Coast Community Energy</a:t>
            </a:r>
            <a:endParaRPr lang="en-US" sz="1200" b="0" i="0" u="none" strike="noStrike" kern="1200" cap="none" spc="0" baseline="0">
              <a:solidFill>
                <a:srgbClr val="000000"/>
              </a:solidFill>
              <a:uFillTx/>
              <a:latin typeface="Aptos"/>
            </a:endParaRPr>
          </a:p>
        </p:txBody>
      </p:sp>
      <p:pic>
        <p:nvPicPr>
          <p:cNvPr id="29" name="Image 6" descr="/mnt/data/central coast community energy logo.png">
            <a:extLst>
              <a:ext uri="{FF2B5EF4-FFF2-40B4-BE49-F238E27FC236}">
                <a16:creationId xmlns:a16="http://schemas.microsoft.com/office/drawing/2014/main" id="{4146A144-75D2-08C6-9C97-E00B1BFE8965}"/>
              </a:ext>
            </a:extLst>
          </p:cNvPr>
          <p:cNvPicPr>
            <a:picLocks noChangeAspect="1"/>
          </p:cNvPicPr>
          <p:nvPr/>
        </p:nvPicPr>
        <p:blipFill>
          <a:blip r:embed="rId8"/>
          <a:stretch>
            <a:fillRect/>
          </a:stretch>
        </p:blipFill>
        <p:spPr>
          <a:xfrm>
            <a:off x="5212080" y="5264621"/>
            <a:ext cx="1773936" cy="534997"/>
          </a:xfrm>
          <a:prstGeom prst="rect">
            <a:avLst/>
          </a:prstGeom>
          <a:noFill/>
          <a:ln cap="flat">
            <a:noFill/>
          </a:ln>
          <a:effectLst>
            <a:outerShdw dist="22997" dir="5400000" algn="tl">
              <a:srgbClr val="000000">
                <a:alpha val="35000"/>
              </a:srgbClr>
            </a:outerShdw>
          </a:effectLst>
        </p:spPr>
      </p:pic>
      <p:sp>
        <p:nvSpPr>
          <p:cNvPr id="30" name="Shape 21">
            <a:extLst>
              <a:ext uri="{FF2B5EF4-FFF2-40B4-BE49-F238E27FC236}">
                <a16:creationId xmlns:a16="http://schemas.microsoft.com/office/drawing/2014/main" id="{662AD069-C05B-B0A5-9750-43B39532F727}"/>
              </a:ext>
            </a:extLst>
          </p:cNvPr>
          <p:cNvSpPr/>
          <p:nvPr/>
        </p:nvSpPr>
        <p:spPr>
          <a:xfrm>
            <a:off x="7306056"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1" name="Shape 22">
            <a:extLst>
              <a:ext uri="{FF2B5EF4-FFF2-40B4-BE49-F238E27FC236}">
                <a16:creationId xmlns:a16="http://schemas.microsoft.com/office/drawing/2014/main" id="{1910AD21-88A2-D981-D57B-08147B4EBC7D}"/>
              </a:ext>
            </a:extLst>
          </p:cNvPr>
          <p:cNvSpPr/>
          <p:nvPr/>
        </p:nvSpPr>
        <p:spPr>
          <a:xfrm>
            <a:off x="7306056"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32" name="Image 7" descr="/mnt/data/Jared Satrom headshot.jpeg">
            <a:extLst>
              <a:ext uri="{FF2B5EF4-FFF2-40B4-BE49-F238E27FC236}">
                <a16:creationId xmlns:a16="http://schemas.microsoft.com/office/drawing/2014/main" id="{84630C1D-80D6-A698-528C-E6F902623FAF}"/>
              </a:ext>
            </a:extLst>
          </p:cNvPr>
          <p:cNvPicPr>
            <a:picLocks noChangeAspect="1"/>
          </p:cNvPicPr>
          <p:nvPr/>
        </p:nvPicPr>
        <p:blipFill>
          <a:blip r:embed="rId9"/>
          <a:srcRect/>
          <a:stretch>
            <a:fillRect/>
          </a:stretch>
        </p:blipFill>
        <p:spPr>
          <a:xfrm>
            <a:off x="7452360" y="1664208"/>
            <a:ext cx="1810512" cy="1874519"/>
          </a:xfrm>
          <a:prstGeom prst="rect">
            <a:avLst/>
          </a:prstGeom>
          <a:noFill/>
          <a:ln cap="flat">
            <a:noFill/>
          </a:ln>
          <a:effectLst>
            <a:outerShdw dist="22997" dir="5400000" algn="tl">
              <a:srgbClr val="000000">
                <a:alpha val="35000"/>
              </a:srgbClr>
            </a:outerShdw>
          </a:effectLst>
        </p:spPr>
      </p:pic>
      <p:sp>
        <p:nvSpPr>
          <p:cNvPr id="33" name="Shape 23">
            <a:extLst>
              <a:ext uri="{FF2B5EF4-FFF2-40B4-BE49-F238E27FC236}">
                <a16:creationId xmlns:a16="http://schemas.microsoft.com/office/drawing/2014/main" id="{021AF523-F753-2218-39A8-EC479A8425E9}"/>
              </a:ext>
            </a:extLst>
          </p:cNvPr>
          <p:cNvSpPr/>
          <p:nvPr/>
        </p:nvSpPr>
        <p:spPr>
          <a:xfrm>
            <a:off x="7452360"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4" name="Text 24">
            <a:extLst>
              <a:ext uri="{FF2B5EF4-FFF2-40B4-BE49-F238E27FC236}">
                <a16:creationId xmlns:a16="http://schemas.microsoft.com/office/drawing/2014/main" id="{0DC74484-FA01-7D36-2AEC-D173ECC65152}"/>
              </a:ext>
            </a:extLst>
          </p:cNvPr>
          <p:cNvSpPr/>
          <p:nvPr/>
        </p:nvSpPr>
        <p:spPr>
          <a:xfrm>
            <a:off x="7452360"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Jared Satrom</a:t>
            </a:r>
            <a:endParaRPr lang="en-US" sz="1700" b="0" i="0" u="none" strike="noStrike" kern="1200" cap="none" spc="0" baseline="0">
              <a:solidFill>
                <a:srgbClr val="000000"/>
              </a:solidFill>
              <a:uFillTx/>
              <a:latin typeface="Aptos"/>
            </a:endParaRPr>
          </a:p>
        </p:txBody>
      </p:sp>
      <p:sp>
        <p:nvSpPr>
          <p:cNvPr id="35" name="Text 25">
            <a:extLst>
              <a:ext uri="{FF2B5EF4-FFF2-40B4-BE49-F238E27FC236}">
                <a16:creationId xmlns:a16="http://schemas.microsoft.com/office/drawing/2014/main" id="{75B14A85-1039-86C7-DD7B-5C02E5C63559}"/>
              </a:ext>
            </a:extLst>
          </p:cNvPr>
          <p:cNvSpPr/>
          <p:nvPr/>
        </p:nvSpPr>
        <p:spPr>
          <a:xfrm>
            <a:off x="7452360"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Director of Energy Markets – CAISO</a:t>
            </a:r>
            <a:endParaRPr lang="en-US" sz="1200" b="0" i="0" u="none" strike="noStrike" kern="1200" cap="none" spc="0" baseline="0">
              <a:solidFill>
                <a:srgbClr val="000000"/>
              </a:solidFill>
              <a:uFillTx/>
              <a:latin typeface="Aptos"/>
            </a:endParaRPr>
          </a:p>
        </p:txBody>
      </p:sp>
      <p:sp>
        <p:nvSpPr>
          <p:cNvPr id="36" name="Text 26">
            <a:extLst>
              <a:ext uri="{FF2B5EF4-FFF2-40B4-BE49-F238E27FC236}">
                <a16:creationId xmlns:a16="http://schemas.microsoft.com/office/drawing/2014/main" id="{C308DD84-24FF-31F3-282F-A007FEB2F24F}"/>
              </a:ext>
            </a:extLst>
          </p:cNvPr>
          <p:cNvSpPr/>
          <p:nvPr/>
        </p:nvSpPr>
        <p:spPr>
          <a:xfrm>
            <a:off x="7452360"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Voltus</a:t>
            </a:r>
            <a:endParaRPr lang="en-US" sz="1200" b="0" i="0" u="none" strike="noStrike" kern="1200" cap="none" spc="0" baseline="0">
              <a:solidFill>
                <a:srgbClr val="000000"/>
              </a:solidFill>
              <a:uFillTx/>
              <a:latin typeface="Aptos"/>
            </a:endParaRPr>
          </a:p>
        </p:txBody>
      </p:sp>
      <p:pic>
        <p:nvPicPr>
          <p:cNvPr id="37" name="Image 8" descr="/mnt/data/voltus_inc_logo.jpeg">
            <a:extLst>
              <a:ext uri="{FF2B5EF4-FFF2-40B4-BE49-F238E27FC236}">
                <a16:creationId xmlns:a16="http://schemas.microsoft.com/office/drawing/2014/main" id="{B6291572-352E-4F9E-5873-3355720EA410}"/>
              </a:ext>
            </a:extLst>
          </p:cNvPr>
          <p:cNvPicPr>
            <a:picLocks noChangeAspect="1"/>
          </p:cNvPicPr>
          <p:nvPr/>
        </p:nvPicPr>
        <p:blipFill>
          <a:blip r:embed="rId10"/>
          <a:stretch>
            <a:fillRect/>
          </a:stretch>
        </p:blipFill>
        <p:spPr>
          <a:xfrm>
            <a:off x="7991855" y="5166359"/>
            <a:ext cx="731520" cy="731520"/>
          </a:xfrm>
          <a:prstGeom prst="rect">
            <a:avLst/>
          </a:prstGeom>
          <a:noFill/>
          <a:ln cap="flat">
            <a:noFill/>
          </a:ln>
          <a:effectLst>
            <a:outerShdw dist="22997" dir="5400000" algn="tl">
              <a:srgbClr val="000000">
                <a:alpha val="35000"/>
              </a:srgbClr>
            </a:outerShdw>
          </a:effectLst>
        </p:spPr>
      </p:pic>
      <p:sp>
        <p:nvSpPr>
          <p:cNvPr id="38" name="Shape 27">
            <a:extLst>
              <a:ext uri="{FF2B5EF4-FFF2-40B4-BE49-F238E27FC236}">
                <a16:creationId xmlns:a16="http://schemas.microsoft.com/office/drawing/2014/main" id="{81ED4E7E-3527-E5C6-42AD-FCFC9BE7D0B3}"/>
              </a:ext>
            </a:extLst>
          </p:cNvPr>
          <p:cNvSpPr/>
          <p:nvPr/>
        </p:nvSpPr>
        <p:spPr>
          <a:xfrm>
            <a:off x="9564624"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9" name="Shape 28">
            <a:extLst>
              <a:ext uri="{FF2B5EF4-FFF2-40B4-BE49-F238E27FC236}">
                <a16:creationId xmlns:a16="http://schemas.microsoft.com/office/drawing/2014/main" id="{629C819D-F398-1A36-ED06-321063C64611}"/>
              </a:ext>
            </a:extLst>
          </p:cNvPr>
          <p:cNvSpPr/>
          <p:nvPr/>
        </p:nvSpPr>
        <p:spPr>
          <a:xfrm>
            <a:off x="9564624"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40" name="Image 9" descr="/mnt/data/jay johnson headshot2(1).jpeg">
            <a:extLst>
              <a:ext uri="{FF2B5EF4-FFF2-40B4-BE49-F238E27FC236}">
                <a16:creationId xmlns:a16="http://schemas.microsoft.com/office/drawing/2014/main" id="{173B558E-AAFF-7C12-B933-0A5CD20A4A78}"/>
              </a:ext>
            </a:extLst>
          </p:cNvPr>
          <p:cNvPicPr>
            <a:picLocks noChangeAspect="1"/>
          </p:cNvPicPr>
          <p:nvPr/>
        </p:nvPicPr>
        <p:blipFill>
          <a:blip r:embed="rId11"/>
          <a:srcRect l="1707" r="1707"/>
          <a:stretch>
            <a:fillRect/>
          </a:stretch>
        </p:blipFill>
        <p:spPr>
          <a:xfrm>
            <a:off x="9710928" y="1664208"/>
            <a:ext cx="1810512" cy="1874519"/>
          </a:xfrm>
          <a:prstGeom prst="rect">
            <a:avLst/>
          </a:prstGeom>
          <a:noFill/>
          <a:ln cap="flat">
            <a:noFill/>
          </a:ln>
          <a:effectLst>
            <a:outerShdw dist="22997" dir="5400000" algn="tl">
              <a:srgbClr val="000000">
                <a:alpha val="35000"/>
              </a:srgbClr>
            </a:outerShdw>
          </a:effectLst>
        </p:spPr>
      </p:pic>
      <p:sp>
        <p:nvSpPr>
          <p:cNvPr id="41" name="Shape 29">
            <a:extLst>
              <a:ext uri="{FF2B5EF4-FFF2-40B4-BE49-F238E27FC236}">
                <a16:creationId xmlns:a16="http://schemas.microsoft.com/office/drawing/2014/main" id="{109F8A74-3234-AD19-1207-439BD9C1BD7B}"/>
              </a:ext>
            </a:extLst>
          </p:cNvPr>
          <p:cNvSpPr/>
          <p:nvPr/>
        </p:nvSpPr>
        <p:spPr>
          <a:xfrm>
            <a:off x="9710928"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42" name="Text 30">
            <a:extLst>
              <a:ext uri="{FF2B5EF4-FFF2-40B4-BE49-F238E27FC236}">
                <a16:creationId xmlns:a16="http://schemas.microsoft.com/office/drawing/2014/main" id="{308C0CAE-5057-6635-41AC-134239C712AB}"/>
              </a:ext>
            </a:extLst>
          </p:cNvPr>
          <p:cNvSpPr/>
          <p:nvPr/>
        </p:nvSpPr>
        <p:spPr>
          <a:xfrm>
            <a:off x="9710928"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Jay Johnson</a:t>
            </a:r>
            <a:endParaRPr lang="en-US" sz="1700" b="0" i="0" u="none" strike="noStrike" kern="1200" cap="none" spc="0" baseline="0">
              <a:solidFill>
                <a:srgbClr val="000000"/>
              </a:solidFill>
              <a:uFillTx/>
              <a:latin typeface="Aptos"/>
            </a:endParaRPr>
          </a:p>
        </p:txBody>
      </p:sp>
      <p:sp>
        <p:nvSpPr>
          <p:cNvPr id="43" name="Text 31">
            <a:extLst>
              <a:ext uri="{FF2B5EF4-FFF2-40B4-BE49-F238E27FC236}">
                <a16:creationId xmlns:a16="http://schemas.microsoft.com/office/drawing/2014/main" id="{9FC48305-10E6-F9B8-DE23-D07E5EEE519A}"/>
              </a:ext>
            </a:extLst>
          </p:cNvPr>
          <p:cNvSpPr/>
          <p:nvPr/>
        </p:nvSpPr>
        <p:spPr>
          <a:xfrm>
            <a:off x="9710928"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Chief Technology Officer</a:t>
            </a:r>
            <a:endParaRPr lang="en-US" sz="1200" b="0" i="0" u="none" strike="noStrike" kern="1200" cap="none" spc="0" baseline="0">
              <a:solidFill>
                <a:srgbClr val="000000"/>
              </a:solidFill>
              <a:uFillTx/>
              <a:latin typeface="Aptos"/>
            </a:endParaRPr>
          </a:p>
        </p:txBody>
      </p:sp>
      <p:sp>
        <p:nvSpPr>
          <p:cNvPr id="44" name="Text 32">
            <a:extLst>
              <a:ext uri="{FF2B5EF4-FFF2-40B4-BE49-F238E27FC236}">
                <a16:creationId xmlns:a16="http://schemas.microsoft.com/office/drawing/2014/main" id="{5A985923-F342-DF19-F0A6-449A7D86AC2B}"/>
              </a:ext>
            </a:extLst>
          </p:cNvPr>
          <p:cNvSpPr/>
          <p:nvPr/>
        </p:nvSpPr>
        <p:spPr>
          <a:xfrm>
            <a:off x="9710928"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DER Security Corp</a:t>
            </a:r>
            <a:endParaRPr lang="en-US" sz="1200" b="0" i="0" u="none" strike="noStrike" kern="1200" cap="none" spc="0" baseline="0">
              <a:solidFill>
                <a:srgbClr val="000000"/>
              </a:solidFill>
              <a:uFillTx/>
              <a:latin typeface="Aptos"/>
            </a:endParaRPr>
          </a:p>
        </p:txBody>
      </p:sp>
      <p:sp>
        <p:nvSpPr>
          <p:cNvPr id="45" name="Text 34">
            <a:extLst>
              <a:ext uri="{FF2B5EF4-FFF2-40B4-BE49-F238E27FC236}">
                <a16:creationId xmlns:a16="http://schemas.microsoft.com/office/drawing/2014/main" id="{838968BD-3378-08CA-1501-A1DF27CD3F3D}"/>
              </a:ext>
            </a:extLst>
          </p:cNvPr>
          <p:cNvSpPr/>
          <p:nvPr/>
        </p:nvSpPr>
        <p:spPr>
          <a:xfrm>
            <a:off x="566928" y="6565392"/>
            <a:ext cx="3931920" cy="137160"/>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750" b="0" i="0" u="none" strike="noStrike" kern="1200" cap="none" spc="0" baseline="0">
                <a:solidFill>
                  <a:srgbClr val="8A9290"/>
                </a:solidFill>
                <a:uFillTx/>
                <a:latin typeface="Aptos"/>
              </a:rPr>
              <a:t>Presented by SunSpec Alliance + Clean Coalition</a:t>
            </a:r>
            <a:endParaRPr lang="en-US" sz="750" b="0" i="0" u="none" strike="noStrike" kern="1200" cap="none" spc="0" baseline="0">
              <a:solidFill>
                <a:srgbClr val="000000"/>
              </a:solidFill>
              <a:uFillTx/>
              <a:latin typeface="Aptos"/>
            </a:endParaRPr>
          </a:p>
        </p:txBody>
      </p:sp>
      <p:pic>
        <p:nvPicPr>
          <p:cNvPr id="46" name="Picture 44" descr="A black and white logo&#10;&#10;AI-generated content may be incorrect.">
            <a:extLst>
              <a:ext uri="{FF2B5EF4-FFF2-40B4-BE49-F238E27FC236}">
                <a16:creationId xmlns:a16="http://schemas.microsoft.com/office/drawing/2014/main" id="{A519E51F-BBC0-54E4-572C-2D176CA0D951}"/>
              </a:ext>
            </a:extLst>
          </p:cNvPr>
          <p:cNvPicPr>
            <a:picLocks noChangeAspect="1"/>
          </p:cNvPicPr>
          <p:nvPr/>
        </p:nvPicPr>
        <p:blipFill>
          <a:blip r:embed="rId12"/>
          <a:stretch>
            <a:fillRect/>
          </a:stretch>
        </p:blipFill>
        <p:spPr>
          <a:xfrm>
            <a:off x="9635343" y="5365461"/>
            <a:ext cx="1961214" cy="320158"/>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87">
    <p:spTree>
      <p:nvGrpSpPr>
        <p:cNvPr id="1" name=""/>
        <p:cNvGrpSpPr/>
        <p:nvPr/>
      </p:nvGrpSpPr>
      <p:grpSpPr>
        <a:xfrm>
          <a:off x="0" y="0"/>
          <a:ext cx="0" cy="0"/>
          <a:chOff x="0" y="0"/>
          <a:chExt cx="0" cy="0"/>
        </a:xfrm>
      </p:grpSpPr>
      <p:pic>
        <p:nvPicPr>
          <p:cNvPr id="2" name="Picture 3" descr="Clean Coalition Logo_no tagline_updated yellow.eps">
            <a:extLst>
              <a:ext uri="{FF2B5EF4-FFF2-40B4-BE49-F238E27FC236}">
                <a16:creationId xmlns:a16="http://schemas.microsoft.com/office/drawing/2014/main" id="{0D28C674-6DFC-4D96-7F59-70A89BF2C13D}"/>
              </a:ext>
            </a:extLst>
          </p:cNvPr>
          <p:cNvPicPr>
            <a:picLocks noChangeAspect="1"/>
          </p:cNvPicPr>
          <p:nvPr/>
        </p:nvPicPr>
        <p:blipFill>
          <a:blip r:embed="rId3"/>
          <a:srcRect/>
          <a:stretch>
            <a:fillRect/>
          </a:stretch>
        </p:blipFill>
        <p:spPr>
          <a:xfrm>
            <a:off x="3241676" y="669642"/>
            <a:ext cx="5708654" cy="850904"/>
          </a:xfrm>
          <a:prstGeom prst="rect">
            <a:avLst/>
          </a:prstGeom>
          <a:noFill/>
          <a:ln cap="flat">
            <a:noFill/>
          </a:ln>
          <a:effectLst>
            <a:outerShdw dist="22997" dir="5400000" algn="tl">
              <a:srgbClr val="000000">
                <a:alpha val="35000"/>
              </a:srgbClr>
            </a:outerShdw>
          </a:effectLst>
        </p:spPr>
      </p:pic>
      <p:sp>
        <p:nvSpPr>
          <p:cNvPr id="3" name="TextBox 4">
            <a:extLst>
              <a:ext uri="{FF2B5EF4-FFF2-40B4-BE49-F238E27FC236}">
                <a16:creationId xmlns:a16="http://schemas.microsoft.com/office/drawing/2014/main" id="{2C59F972-E2AF-1064-6C3A-1770D4CA74A7}"/>
              </a:ext>
            </a:extLst>
          </p:cNvPr>
          <p:cNvSpPr txBox="1"/>
          <p:nvPr/>
        </p:nvSpPr>
        <p:spPr>
          <a:xfrm>
            <a:off x="10447532" y="6515008"/>
            <a:ext cx="1749164" cy="338556"/>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Arial"/>
                <a:cs typeface="Arial"/>
              </a:rPr>
              <a:t>30 Sep 2026</a:t>
            </a:r>
          </a:p>
        </p:txBody>
      </p:sp>
      <p:sp>
        <p:nvSpPr>
          <p:cNvPr id="4" name="Title 1">
            <a:extLst>
              <a:ext uri="{FF2B5EF4-FFF2-40B4-BE49-F238E27FC236}">
                <a16:creationId xmlns:a16="http://schemas.microsoft.com/office/drawing/2014/main" id="{E615274F-AE9A-080C-2A6A-6FBC8D35B189}"/>
              </a:ext>
            </a:extLst>
          </p:cNvPr>
          <p:cNvSpPr txBox="1"/>
          <p:nvPr/>
        </p:nvSpPr>
        <p:spPr>
          <a:xfrm>
            <a:off x="347243" y="2631752"/>
            <a:ext cx="11256382" cy="1247287"/>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1" compatLnSpc="1">
            <a:noAutofit/>
          </a:bodyPr>
          <a:lstStyle/>
          <a:p>
            <a:pPr marL="0" marR="0" lvl="0" indent="0" algn="ctr" defTabSz="4572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600" b="1" i="0" u="none" strike="noStrike" kern="1200" cap="none" spc="0" baseline="0">
                <a:solidFill>
                  <a:srgbClr val="404040"/>
                </a:solidFill>
                <a:uFillTx/>
                <a:latin typeface="Arial"/>
                <a:ea typeface="MS PGothic" pitchFamily="34"/>
                <a:cs typeface="Arial"/>
              </a:rPr>
              <a:t>Grid Optimization by Leveraging DER </a:t>
            </a:r>
            <a:r>
              <a:rPr lang="en-US" sz="2600" b="1" i="0" u="none" strike="noStrike" kern="1200" cap="none" spc="0" baseline="0">
                <a:solidFill>
                  <a:srgbClr val="404040"/>
                </a:solidFill>
                <a:highlight>
                  <a:srgbClr val="FFFF00"/>
                </a:highlight>
                <a:uFillTx/>
                <a:latin typeface="Arial"/>
                <a:ea typeface="MS PGothic" pitchFamily="34"/>
                <a:cs typeface="Arial"/>
              </a:rPr>
              <a:t>(GOLD)</a:t>
            </a:r>
            <a:r>
              <a:rPr lang="en-US" sz="2600" b="1" i="0" u="none" strike="noStrike" kern="1200" cap="none" spc="0" baseline="0">
                <a:solidFill>
                  <a:srgbClr val="404040"/>
                </a:solidFill>
                <a:uFillTx/>
                <a:latin typeface="Arial"/>
                <a:ea typeface="MS PGothic" pitchFamily="34"/>
                <a:cs typeface="Arial"/>
              </a:rPr>
              <a:t>: </a:t>
            </a:r>
          </a:p>
          <a:p>
            <a:pPr marL="0" marR="0" lvl="0" indent="0" algn="ctr" defTabSz="4572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500" b="1" i="0" u="none" strike="noStrike" kern="1200" cap="none" spc="0" baseline="0">
              <a:solidFill>
                <a:srgbClr val="404040"/>
              </a:solidFill>
              <a:uFillTx/>
              <a:latin typeface="Arial"/>
              <a:ea typeface="MS PGothic" pitchFamily="34"/>
              <a:cs typeface="Arial"/>
            </a:endParaRPr>
          </a:p>
          <a:p>
            <a:pPr marL="0" marR="0" lvl="0" indent="0" algn="ctr" defTabSz="4572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a:solidFill>
                  <a:srgbClr val="FFFFFF"/>
                </a:solidFill>
                <a:uFillTx/>
                <a:latin typeface="Arial"/>
                <a:ea typeface="MS PGothic"/>
                <a:cs typeface="Arial"/>
              </a:rPr>
              <a:t>Implementing a Truly “Local-First” Distribution System Operator </a:t>
            </a:r>
          </a:p>
        </p:txBody>
      </p:sp>
      <p:sp>
        <p:nvSpPr>
          <p:cNvPr id="5" name="Google Shape;102;p1">
            <a:extLst>
              <a:ext uri="{FF2B5EF4-FFF2-40B4-BE49-F238E27FC236}">
                <a16:creationId xmlns:a16="http://schemas.microsoft.com/office/drawing/2014/main" id="{52C751CE-6E9C-48A3-F0E8-768875E41800}"/>
              </a:ext>
            </a:extLst>
          </p:cNvPr>
          <p:cNvSpPr/>
          <p:nvPr/>
        </p:nvSpPr>
        <p:spPr>
          <a:xfrm>
            <a:off x="4441057" y="4185254"/>
            <a:ext cx="3066925" cy="1447010"/>
          </a:xfrm>
          <a:prstGeom prst="rect">
            <a:avLst/>
          </a:prstGeom>
          <a:noFill/>
          <a:ln cap="flat">
            <a:noFill/>
            <a:prstDash val="solid"/>
          </a:ln>
          <a:effectLst>
            <a:outerShdw dist="22997" dir="5400000" algn="tl">
              <a:srgbClr val="000000">
                <a:alpha val="35000"/>
              </a:srgbClr>
            </a:outerShdw>
          </a:effectLst>
        </p:spPr>
        <p:txBody>
          <a:bodyPr vert="horz" wrap="square" lIns="38103" tIns="38103" rIns="38103" bIns="38103"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Arial" pitchFamily="34"/>
                <a:cs typeface="Arial" pitchFamily="34"/>
              </a:rPr>
              <a:t>Ben Schwartz</a:t>
            </a:r>
            <a:endParaRPr lang="en-US" sz="2400" b="0" i="0" u="none" strike="noStrike" kern="1200" cap="none" spc="0" baseline="0">
              <a:solidFill>
                <a:srgbClr val="000000"/>
              </a:solidFill>
              <a:uFillTx/>
              <a:latin typeface="Arial" pitchFamily="34"/>
              <a:cs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FFFFFF"/>
                </a:solidFill>
                <a:uFillTx/>
                <a:latin typeface="Arial" pitchFamily="34"/>
                <a:cs typeface="Arial" pitchFamily="34"/>
              </a:rPr>
              <a:t>Policy Director</a:t>
            </a:r>
            <a:endParaRPr lang="en-US" sz="2000" b="0" i="0" u="none" strike="noStrike" kern="1200" cap="none" spc="0" baseline="0">
              <a:solidFill>
                <a:srgbClr val="000000"/>
              </a:solidFill>
              <a:uFillTx/>
              <a:latin typeface="Arial" pitchFamily="34"/>
              <a:cs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FFFFFF"/>
                </a:solidFill>
                <a:uFillTx/>
                <a:latin typeface="Arial" pitchFamily="34"/>
                <a:cs typeface="Arial" pitchFamily="34"/>
              </a:rPr>
              <a:t>626-232-7573 mobile</a:t>
            </a:r>
            <a:endParaRPr lang="en-US" sz="2000" b="0" i="0" u="none" strike="noStrike" kern="1200" cap="none" spc="0" baseline="0">
              <a:solidFill>
                <a:srgbClr val="000000"/>
              </a:solidFill>
              <a:uFillTx/>
              <a:latin typeface="Arial" pitchFamily="34"/>
              <a:cs typeface="Arial"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FFFFFF"/>
                </a:solidFill>
                <a:uFillTx/>
                <a:latin typeface="Arial" pitchFamily="34"/>
                <a:cs typeface="Arial" pitchFamily="34"/>
              </a:rPr>
              <a:t>ben@clean-coalition.org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409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D554-2BBC-86CB-0E70-7E54C4925F49}"/>
              </a:ext>
            </a:extLst>
          </p:cNvPr>
          <p:cNvSpPr txBox="1">
            <a:spLocks noGrp="1"/>
          </p:cNvSpPr>
          <p:nvPr>
            <p:ph type="title"/>
          </p:nvPr>
        </p:nvSpPr>
        <p:spPr>
          <a:xfrm>
            <a:off x="0" y="115744"/>
            <a:ext cx="7315200" cy="1080299"/>
          </a:xfrm>
        </p:spPr>
        <p:txBody>
          <a:bodyPr>
            <a:noAutofit/>
          </a:bodyPr>
          <a:lstStyle/>
          <a:p>
            <a:pPr lvl="0"/>
            <a:r>
              <a:rPr lang="en-US" sz="3000">
                <a:latin typeface="Arial"/>
                <a:cs typeface="Arial"/>
              </a:rPr>
              <a:t>Clean Coalition (non-profit)</a:t>
            </a:r>
          </a:p>
        </p:txBody>
      </p:sp>
      <p:sp>
        <p:nvSpPr>
          <p:cNvPr id="3" name="TextBox 2">
            <a:extLst>
              <a:ext uri="{FF2B5EF4-FFF2-40B4-BE49-F238E27FC236}">
                <a16:creationId xmlns:a16="http://schemas.microsoft.com/office/drawing/2014/main" id="{08C1F470-07E7-F348-E069-932EB88BF8BA}"/>
              </a:ext>
            </a:extLst>
          </p:cNvPr>
          <p:cNvSpPr txBox="1"/>
          <p:nvPr/>
        </p:nvSpPr>
        <p:spPr>
          <a:xfrm>
            <a:off x="3452810" y="2947989"/>
            <a:ext cx="184151" cy="369883"/>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libri" pitchFamily="34"/>
            </a:endParaRPr>
          </a:p>
        </p:txBody>
      </p:sp>
      <p:sp>
        <p:nvSpPr>
          <p:cNvPr id="4" name="TextBox 1">
            <a:extLst>
              <a:ext uri="{FF2B5EF4-FFF2-40B4-BE49-F238E27FC236}">
                <a16:creationId xmlns:a16="http://schemas.microsoft.com/office/drawing/2014/main" id="{127DC04A-F227-53FC-8BFA-71B201CC4C2A}"/>
              </a:ext>
            </a:extLst>
          </p:cNvPr>
          <p:cNvSpPr txBox="1"/>
          <p:nvPr/>
        </p:nvSpPr>
        <p:spPr>
          <a:xfrm>
            <a:off x="1679451" y="1072993"/>
            <a:ext cx="8827279" cy="4708977"/>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sng" strike="noStrike" kern="1200" cap="none" spc="0" baseline="0">
                <a:solidFill>
                  <a:srgbClr val="000000"/>
                </a:solidFill>
                <a:uFillTx/>
                <a:latin typeface="Arial"/>
                <a:cs typeface="Arial"/>
              </a:rPr>
              <a:t>Mission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000000"/>
                </a:solidFill>
                <a:uFillTx/>
                <a:latin typeface="Arial"/>
                <a:cs typeface="Arial"/>
              </a:rPr>
              <a:t>To accelerate the transition to renewable energy and a modern grid through technical, policy, and project development expertise.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000" b="0" i="0" u="none" strike="noStrike" kern="1200" cap="none" spc="0" baseline="0">
              <a:solidFill>
                <a:srgbClr val="000000"/>
              </a:solidFill>
              <a:uFillTx/>
              <a:latin typeface="Arial"/>
              <a:cs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sng" strike="noStrike" kern="1200" cap="none" spc="0" baseline="0">
                <a:solidFill>
                  <a:srgbClr val="000000"/>
                </a:solidFill>
                <a:uFillTx/>
                <a:latin typeface="Arial"/>
                <a:cs typeface="Arial"/>
              </a:rPr>
              <a:t>Renewable Energy End-Game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000000"/>
                </a:solidFill>
                <a:uFillTx/>
                <a:latin typeface="Arial"/>
                <a:cs typeface="Arial"/>
              </a:rPr>
              <a:t>100% renewable energy; 25% local, interconnected within the distribution grid and ensuring resilience without dependence on the transmission grid; and 75% remote, fully dependent on the transmission grid for serving loads.</a:t>
            </a:r>
          </a:p>
        </p:txBody>
      </p:sp>
      <p:sp>
        <p:nvSpPr>
          <p:cNvPr id="5" name="TextBox 3">
            <a:extLst>
              <a:ext uri="{FF2B5EF4-FFF2-40B4-BE49-F238E27FC236}">
                <a16:creationId xmlns:a16="http://schemas.microsoft.com/office/drawing/2014/main" id="{7D1B5F59-7924-7773-93DA-772395D4AC5B}"/>
              </a:ext>
            </a:extLst>
          </p:cNvPr>
          <p:cNvSpPr txBox="1"/>
          <p:nvPr/>
        </p:nvSpPr>
        <p:spPr>
          <a:xfrm>
            <a:off x="10585295" y="6488344"/>
            <a:ext cx="1606619" cy="369335"/>
          </a:xfrm>
          <a:prstGeom prst="rect">
            <a:avLst/>
          </a:prstGeom>
          <a:solidFill>
            <a:srgbClr val="D9D9D9"/>
          </a:solid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41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BBE92-07D6-C811-9054-ECB2A7B30BDA}"/>
              </a:ext>
            </a:extLst>
          </p:cNvPr>
          <p:cNvSpPr txBox="1">
            <a:spLocks noGrp="1"/>
          </p:cNvSpPr>
          <p:nvPr>
            <p:ph type="title"/>
          </p:nvPr>
        </p:nvSpPr>
        <p:spPr>
          <a:xfrm>
            <a:off x="0" y="163970"/>
            <a:ext cx="10100837" cy="761996"/>
          </a:xfrm>
        </p:spPr>
        <p:txBody>
          <a:bodyPr>
            <a:noAutofit/>
          </a:bodyPr>
          <a:lstStyle/>
          <a:p>
            <a:pPr lvl="0"/>
            <a:r>
              <a:rPr lang="en-US" sz="2050">
                <a:latin typeface="Arial"/>
                <a:cs typeface="Arial"/>
              </a:rPr>
              <a:t>A Well-Implemented Distribution System Operator is an Affordability Solution </a:t>
            </a:r>
          </a:p>
        </p:txBody>
      </p:sp>
      <p:sp>
        <p:nvSpPr>
          <p:cNvPr id="3" name="TextBox 4">
            <a:extLst>
              <a:ext uri="{FF2B5EF4-FFF2-40B4-BE49-F238E27FC236}">
                <a16:creationId xmlns:a16="http://schemas.microsoft.com/office/drawing/2014/main" id="{25D9165D-90C2-527E-E6E7-7B4B1C85F134}"/>
              </a:ext>
            </a:extLst>
          </p:cNvPr>
          <p:cNvSpPr txBox="1"/>
          <p:nvPr/>
        </p:nvSpPr>
        <p:spPr>
          <a:xfrm>
            <a:off x="-1051" y="802870"/>
            <a:ext cx="12213741" cy="1107996"/>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1" u="none" strike="noStrike" kern="1200" cap="none" spc="0" baseline="0">
                <a:solidFill>
                  <a:srgbClr val="000000"/>
                </a:solidFill>
                <a:uFillTx/>
                <a:latin typeface="Arial"/>
                <a:cs typeface="Arial"/>
              </a:rPr>
              <a:t>A distribution system operator (DSO) capable of optimizing the grid for DER participation and orchestrating aggregated DER can create significant ratepayer savings by improving grid utilization, avoiding costly infrastructure upgrades, and increasing the pace of electrification. </a:t>
            </a:r>
          </a:p>
        </p:txBody>
      </p:sp>
      <p:pic>
        <p:nvPicPr>
          <p:cNvPr id="4" name="Picture 6">
            <a:extLst>
              <a:ext uri="{FF2B5EF4-FFF2-40B4-BE49-F238E27FC236}">
                <a16:creationId xmlns:a16="http://schemas.microsoft.com/office/drawing/2014/main" id="{27DA1D6A-B523-8366-3156-165CE119E2B4}"/>
              </a:ext>
            </a:extLst>
          </p:cNvPr>
          <p:cNvPicPr>
            <a:picLocks noChangeAspect="1"/>
          </p:cNvPicPr>
          <p:nvPr/>
        </p:nvPicPr>
        <p:blipFill>
          <a:blip r:embed="rId2"/>
          <a:stretch>
            <a:fillRect/>
          </a:stretch>
        </p:blipFill>
        <p:spPr>
          <a:xfrm>
            <a:off x="6296256" y="1962549"/>
            <a:ext cx="5734421" cy="4214259"/>
          </a:xfrm>
          <a:prstGeom prst="rect">
            <a:avLst/>
          </a:prstGeom>
          <a:noFill/>
          <a:ln cap="flat">
            <a:noFill/>
          </a:ln>
          <a:effectLst>
            <a:outerShdw dist="22997" dir="5400000" algn="tl">
              <a:srgbClr val="000000">
                <a:alpha val="35000"/>
              </a:srgbClr>
            </a:outerShdw>
          </a:effectLst>
        </p:spPr>
      </p:pic>
      <p:pic>
        <p:nvPicPr>
          <p:cNvPr id="5" name="Picture 2">
            <a:extLst>
              <a:ext uri="{FF2B5EF4-FFF2-40B4-BE49-F238E27FC236}">
                <a16:creationId xmlns:a16="http://schemas.microsoft.com/office/drawing/2014/main" id="{90D10D52-BAB9-5856-0A96-92B68CB74278}"/>
              </a:ext>
            </a:extLst>
          </p:cNvPr>
          <p:cNvPicPr>
            <a:picLocks noChangeAspect="1"/>
          </p:cNvPicPr>
          <p:nvPr/>
        </p:nvPicPr>
        <p:blipFill>
          <a:blip r:embed="rId3"/>
          <a:stretch>
            <a:fillRect/>
          </a:stretch>
        </p:blipFill>
        <p:spPr>
          <a:xfrm>
            <a:off x="-1929" y="1965365"/>
            <a:ext cx="6292772" cy="3479676"/>
          </a:xfrm>
          <a:prstGeom prst="rect">
            <a:avLst/>
          </a:prstGeom>
          <a:noFill/>
          <a:ln cap="flat">
            <a:noFill/>
          </a:ln>
          <a:effectLst>
            <a:outerShdw dist="22997" dir="5400000" algn="tl">
              <a:srgbClr val="000000">
                <a:alpha val="35000"/>
              </a:srgbClr>
            </a:outerShdw>
          </a:effectLst>
        </p:spPr>
      </p:pic>
      <p:sp>
        <p:nvSpPr>
          <p:cNvPr id="6" name="TextBox 3">
            <a:extLst>
              <a:ext uri="{FF2B5EF4-FFF2-40B4-BE49-F238E27FC236}">
                <a16:creationId xmlns:a16="http://schemas.microsoft.com/office/drawing/2014/main" id="{67B38C44-0CBC-86AC-0C32-9D2CAF32CE4C}"/>
              </a:ext>
            </a:extLst>
          </p:cNvPr>
          <p:cNvSpPr txBox="1"/>
          <p:nvPr/>
        </p:nvSpPr>
        <p:spPr>
          <a:xfrm>
            <a:off x="313520" y="5529093"/>
            <a:ext cx="5789633" cy="646334"/>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1" u="none" strike="noStrike" kern="1200" cap="none" spc="0" baseline="0">
                <a:solidFill>
                  <a:srgbClr val="000000"/>
                </a:solidFill>
                <a:highlight>
                  <a:srgbClr val="FFFFFF"/>
                </a:highlight>
                <a:uFillTx/>
                <a:latin typeface="Lato"/>
                <a:ea typeface="Lato"/>
                <a:cs typeface="Lato"/>
              </a:rPr>
              <a:t>DSGS has rapidly scaled distributed battery capacity, demonstrating clear ratepayer benefits.</a:t>
            </a:r>
            <a:r>
              <a:rPr lang="en-US" sz="1200" b="0" i="1" u="none" strike="noStrike" kern="1200" cap="none" spc="0" baseline="0">
                <a:solidFill>
                  <a:srgbClr val="000000"/>
                </a:solidFill>
                <a:highlight>
                  <a:srgbClr val="FFFFFF"/>
                </a:highlight>
                <a:uFillTx/>
                <a:latin typeface="Lato"/>
                <a:ea typeface="Lato"/>
                <a:cs typeface="Lato"/>
              </a:rPr>
              <a:t> Source: Brattle Group, The DSGS Program: An Assessment of Scale and Value, August 2025 </a:t>
            </a:r>
            <a:endParaRPr lang="en-US" sz="1800" b="0" i="0" u="none" strike="noStrike" kern="1200" cap="none" spc="0" baseline="0">
              <a:solidFill>
                <a:srgbClr val="000000"/>
              </a:solidFill>
              <a:uFillTx/>
              <a:latin typeface="Aptos"/>
            </a:endParaRPr>
          </a:p>
        </p:txBody>
      </p:sp>
      <p:sp>
        <p:nvSpPr>
          <p:cNvPr id="7" name="TextBox 7">
            <a:extLst>
              <a:ext uri="{FF2B5EF4-FFF2-40B4-BE49-F238E27FC236}">
                <a16:creationId xmlns:a16="http://schemas.microsoft.com/office/drawing/2014/main" id="{16C3241A-1627-5EA8-DA24-6867FEF40FD9}"/>
              </a:ext>
            </a:extLst>
          </p:cNvPr>
          <p:cNvSpPr txBox="1"/>
          <p:nvPr/>
        </p:nvSpPr>
        <p:spPr>
          <a:xfrm>
            <a:off x="10585295" y="6488344"/>
            <a:ext cx="1606619" cy="369335"/>
          </a:xfrm>
          <a:prstGeom prst="rect">
            <a:avLst/>
          </a:prstGeom>
          <a:solidFill>
            <a:srgbClr val="D9D9D9"/>
          </a:solid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153">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61697806-B5DB-ED8F-D254-EB07C14728CC}"/>
              </a:ext>
            </a:extLst>
          </p:cNvPr>
          <p:cNvSpPr txBox="1">
            <a:spLocks noGrp="1"/>
          </p:cNvSpPr>
          <p:nvPr>
            <p:ph type="title"/>
          </p:nvPr>
        </p:nvSpPr>
        <p:spPr>
          <a:xfrm>
            <a:off x="115744" y="125391"/>
            <a:ext cx="7685312" cy="761996"/>
          </a:xfrm>
        </p:spPr>
        <p:txBody>
          <a:bodyPr/>
          <a:lstStyle/>
          <a:p>
            <a:pPr lvl="0"/>
            <a:r>
              <a:rPr lang="en-US" sz="3000">
                <a:latin typeface="Aptos Display"/>
              </a:rPr>
              <a:t>Striking GOLD Through Three Key Dimensions</a:t>
            </a:r>
            <a:endParaRPr lang="en-US" sz="3000">
              <a:latin typeface="Arial"/>
              <a:cs typeface="Arial"/>
            </a:endParaRPr>
          </a:p>
        </p:txBody>
      </p:sp>
      <p:graphicFrame>
        <p:nvGraphicFramePr>
          <p:cNvPr id="3" name="Table 2">
            <a:extLst>
              <a:ext uri="{FF2B5EF4-FFF2-40B4-BE49-F238E27FC236}">
                <a16:creationId xmlns:a16="http://schemas.microsoft.com/office/drawing/2014/main" id="{87E78A53-B708-70E2-887C-07B97AFB76E9}"/>
              </a:ext>
            </a:extLst>
          </p:cNvPr>
          <p:cNvGraphicFramePr>
            <a:graphicFrameLocks noGrp="1"/>
          </p:cNvGraphicFramePr>
          <p:nvPr/>
        </p:nvGraphicFramePr>
        <p:xfrm>
          <a:off x="1572228" y="3250554"/>
          <a:ext cx="8299451" cy="1919618"/>
        </p:xfrm>
        <a:graphic>
          <a:graphicData uri="http://schemas.openxmlformats.org/drawingml/2006/table">
            <a:tbl>
              <a:tblPr firstRow="1" bandRow="1">
                <a:effectLst/>
                <a:tableStyleId>{5C22544A-7EE6-4342-B048-85BDC9FD1C3A}</a:tableStyleId>
              </a:tblPr>
              <a:tblGrid>
                <a:gridCol w="3895956">
                  <a:extLst>
                    <a:ext uri="{9D8B030D-6E8A-4147-A177-3AD203B41FA5}">
                      <a16:colId xmlns:a16="http://schemas.microsoft.com/office/drawing/2014/main" val="2413021155"/>
                    </a:ext>
                  </a:extLst>
                </a:gridCol>
                <a:gridCol w="4403494">
                  <a:extLst>
                    <a:ext uri="{9D8B030D-6E8A-4147-A177-3AD203B41FA5}">
                      <a16:colId xmlns:a16="http://schemas.microsoft.com/office/drawing/2014/main" val="3240576520"/>
                    </a:ext>
                  </a:extLst>
                </a:gridCol>
              </a:tblGrid>
              <a:tr h="419581">
                <a:tc>
                  <a:txBody>
                    <a:bodyPr/>
                    <a:lstStyle/>
                    <a:p>
                      <a:pPr lvl="0" algn="ctr"/>
                      <a:r>
                        <a:rPr lang="en-US" sz="1800">
                          <a:solidFill>
                            <a:srgbClr val="000000"/>
                          </a:solidFill>
                        </a:rPr>
                        <a:t>Service</a:t>
                      </a: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tc>
                  <a:txBody>
                    <a:bodyPr/>
                    <a:lstStyle/>
                    <a:p>
                      <a:pPr lvl="0" algn="ctr"/>
                      <a:r>
                        <a:rPr lang="en-US" sz="1800">
                          <a:solidFill>
                            <a:srgbClr val="000000"/>
                          </a:solidFill>
                        </a:rPr>
                        <a:t>Key to</a:t>
                      </a:r>
                      <a:r>
                        <a:rPr lang="en-US" sz="1800" baseline="0">
                          <a:solidFill>
                            <a:srgbClr val="000000"/>
                          </a:solidFill>
                        </a:rPr>
                        <a:t> Delivering Service</a:t>
                      </a:r>
                      <a:endParaRPr lang="en-US" sz="1800">
                        <a:solidFill>
                          <a:srgbClr val="000000"/>
                        </a:solidFill>
                      </a:endParaRP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extLst>
                  <a:ext uri="{0D108BD9-81ED-4DB2-BD59-A6C34878D82A}">
                    <a16:rowId xmlns:a16="http://schemas.microsoft.com/office/drawing/2014/main" val="3697607210"/>
                  </a:ext>
                </a:extLst>
              </a:tr>
              <a:tr h="496290">
                <a:tc>
                  <a:txBody>
                    <a:bodyPr/>
                    <a:lstStyle/>
                    <a:p>
                      <a:pPr lvl="0" algn="ctr"/>
                      <a:r>
                        <a:rPr lang="en-US" sz="1800">
                          <a:latin typeface="Calibri"/>
                          <a:cs typeface="Calibri"/>
                        </a:rPr>
                        <a:t>Energy Balancing</a:t>
                      </a: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8FAADC"/>
                    </a:solidFill>
                  </a:tcPr>
                </a:tc>
                <a:tc>
                  <a:txBody>
                    <a:bodyPr/>
                    <a:lstStyle/>
                    <a:p>
                      <a:pPr marL="171450" lvl="0" indent="-171450" algn="ctr">
                        <a:buNone/>
                      </a:pPr>
                      <a:r>
                        <a:rPr lang="en-US" sz="1800" u="sng" baseline="0">
                          <a:latin typeface="Aptos"/>
                        </a:rPr>
                        <a:t>Capacity</a:t>
                      </a:r>
                      <a:r>
                        <a:rPr lang="en-US" sz="1800" baseline="0">
                          <a:latin typeface="Aptos"/>
                        </a:rPr>
                        <a:t> of real power (W)</a:t>
                      </a:r>
                      <a:endParaRPr lang="en-US" sz="1800">
                        <a:latin typeface="Aptos"/>
                      </a:endParaRP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8FAADC"/>
                    </a:solidFill>
                  </a:tcPr>
                </a:tc>
                <a:extLst>
                  <a:ext uri="{0D108BD9-81ED-4DB2-BD59-A6C34878D82A}">
                    <a16:rowId xmlns:a16="http://schemas.microsoft.com/office/drawing/2014/main" val="1497221736"/>
                  </a:ext>
                </a:extLst>
              </a:tr>
              <a:tr h="522479">
                <a:tc>
                  <a:txBody>
                    <a:bodyPr/>
                    <a:lstStyle/>
                    <a:p>
                      <a:pPr marL="0" marR="0" lvl="0" indent="0" algn="ctr" defTabSz="914400" rtl="0" fontAlgn="auto" hangingPunct="1">
                        <a:lnSpc>
                          <a:spcPct val="100000"/>
                        </a:lnSpc>
                        <a:spcBef>
                          <a:spcPts val="0"/>
                        </a:spcBef>
                        <a:spcAft>
                          <a:spcPts val="0"/>
                        </a:spcAft>
                        <a:buNone/>
                        <a:tabLst/>
                      </a:pPr>
                      <a:r>
                        <a:rPr lang="en-US" sz="1800">
                          <a:latin typeface="Calibri"/>
                          <a:cs typeface="Calibri"/>
                        </a:rPr>
                        <a:t>Voltage</a:t>
                      </a:r>
                      <a:r>
                        <a:rPr lang="en-US" sz="1800" baseline="0">
                          <a:latin typeface="Calibri"/>
                          <a:cs typeface="Calibri"/>
                        </a:rPr>
                        <a:t> Balancing</a:t>
                      </a:r>
                      <a:endParaRPr lang="en-US" sz="1800">
                        <a:latin typeface="Calibri"/>
                        <a:cs typeface="Calibri"/>
                      </a:endParaRP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171450" marR="0" lvl="0" indent="-171450" algn="ctr" defTabSz="914400" rtl="0" fontAlgn="auto" hangingPunct="1">
                        <a:lnSpc>
                          <a:spcPct val="100000"/>
                        </a:lnSpc>
                        <a:spcBef>
                          <a:spcPts val="0"/>
                        </a:spcBef>
                        <a:spcAft>
                          <a:spcPts val="0"/>
                        </a:spcAft>
                        <a:buNone/>
                        <a:tabLst/>
                      </a:pPr>
                      <a:r>
                        <a:rPr lang="en-US" sz="1800" u="sng" baseline="0">
                          <a:latin typeface="Aptos"/>
                        </a:rPr>
                        <a:t>Location</a:t>
                      </a:r>
                      <a:r>
                        <a:rPr lang="en-US" sz="1800" baseline="0">
                          <a:latin typeface="Aptos"/>
                        </a:rPr>
                        <a:t> of reactive power (VAr)</a:t>
                      </a: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6802410"/>
                  </a:ext>
                </a:extLst>
              </a:tr>
              <a:tr h="481267">
                <a:tc>
                  <a:txBody>
                    <a:bodyPr/>
                    <a:lstStyle/>
                    <a:p>
                      <a:pPr marL="0" marR="0" lvl="0" indent="0" algn="ctr" defTabSz="914400" rtl="0" fontAlgn="auto" hangingPunct="1">
                        <a:lnSpc>
                          <a:spcPct val="100000"/>
                        </a:lnSpc>
                        <a:spcBef>
                          <a:spcPts val="0"/>
                        </a:spcBef>
                        <a:spcAft>
                          <a:spcPts val="0"/>
                        </a:spcAft>
                        <a:buNone/>
                        <a:tabLst/>
                      </a:pPr>
                      <a:r>
                        <a:rPr lang="en-US" sz="1800">
                          <a:latin typeface="Calibri"/>
                          <a:cs typeface="Calibri"/>
                        </a:rPr>
                        <a:t>Frequency Balancing</a:t>
                      </a: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8FAADC"/>
                    </a:solidFill>
                  </a:tcPr>
                </a:tc>
                <a:tc>
                  <a:txBody>
                    <a:bodyPr/>
                    <a:lstStyle/>
                    <a:p>
                      <a:pPr marL="177795" marR="0" lvl="0" indent="-177795" algn="ctr" defTabSz="914400" rtl="0" fontAlgn="auto" hangingPunct="1">
                        <a:lnSpc>
                          <a:spcPct val="100000"/>
                        </a:lnSpc>
                        <a:spcBef>
                          <a:spcPts val="0"/>
                        </a:spcBef>
                        <a:spcAft>
                          <a:spcPts val="0"/>
                        </a:spcAft>
                        <a:buNone/>
                        <a:tabLst/>
                      </a:pPr>
                      <a:r>
                        <a:rPr lang="en-US" sz="1800" u="sng" baseline="0">
                          <a:latin typeface="Aptos"/>
                        </a:rPr>
                        <a:t>Speed</a:t>
                      </a:r>
                      <a:r>
                        <a:rPr lang="en-US" sz="1800" baseline="0">
                          <a:latin typeface="Aptos"/>
                        </a:rPr>
                        <a:t> of sourcing or sinking real power (W)</a:t>
                      </a:r>
                      <a:endParaRPr lang="en-US" sz="1800">
                        <a:latin typeface="Aptos"/>
                      </a:endParaRPr>
                    </a:p>
                  </a:txBody>
                  <a:tcPr marL="89071" marR="89071" marT="44540" marB="44540" anchor="ct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8FAADC"/>
                    </a:solidFill>
                  </a:tcPr>
                </a:tc>
                <a:extLst>
                  <a:ext uri="{0D108BD9-81ED-4DB2-BD59-A6C34878D82A}">
                    <a16:rowId xmlns:a16="http://schemas.microsoft.com/office/drawing/2014/main" val="2423347488"/>
                  </a:ext>
                </a:extLst>
              </a:tr>
            </a:tbl>
          </a:graphicData>
        </a:graphic>
      </p:graphicFrame>
      <p:sp>
        <p:nvSpPr>
          <p:cNvPr id="4" name="Rectangle 5">
            <a:extLst>
              <a:ext uri="{FF2B5EF4-FFF2-40B4-BE49-F238E27FC236}">
                <a16:creationId xmlns:a16="http://schemas.microsoft.com/office/drawing/2014/main" id="{CC2E997C-D496-082D-32F1-75AFB6E996F8}"/>
              </a:ext>
            </a:extLst>
          </p:cNvPr>
          <p:cNvSpPr/>
          <p:nvPr/>
        </p:nvSpPr>
        <p:spPr>
          <a:xfrm>
            <a:off x="1730209" y="5335816"/>
            <a:ext cx="7979228" cy="950381"/>
          </a:xfrm>
          <a:prstGeom prst="rect">
            <a:avLst/>
          </a:prstGeom>
          <a:solidFill>
            <a:srgbClr val="FFFF00"/>
          </a:solidFill>
          <a:ln w="6345" cap="flat">
            <a:solidFill>
              <a:srgbClr val="000000"/>
            </a:solidFill>
            <a:prstDash val="solid"/>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Arial"/>
                <a:cs typeface="Arial"/>
              </a:rPr>
              <a:t>The Duck Curve only addresses Energy Balancing, but Inverter-Based DER can provide unparalleled balancing of all three dimensions.</a:t>
            </a:r>
          </a:p>
        </p:txBody>
      </p:sp>
      <p:sp>
        <p:nvSpPr>
          <p:cNvPr id="5" name="TextBox 1">
            <a:extLst>
              <a:ext uri="{FF2B5EF4-FFF2-40B4-BE49-F238E27FC236}">
                <a16:creationId xmlns:a16="http://schemas.microsoft.com/office/drawing/2014/main" id="{AE9FB72A-DCF0-BAE3-463F-D188490ADEF3}"/>
              </a:ext>
            </a:extLst>
          </p:cNvPr>
          <p:cNvSpPr txBox="1"/>
          <p:nvPr/>
        </p:nvSpPr>
        <p:spPr>
          <a:xfrm>
            <a:off x="2986046" y="2852068"/>
            <a:ext cx="6227548" cy="400114"/>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1" i="0" u="none" strike="noStrike" kern="1200" cap="none" spc="0" baseline="0">
                <a:solidFill>
                  <a:srgbClr val="000000"/>
                </a:solidFill>
                <a:uFillTx/>
                <a:latin typeface="Aptos"/>
              </a:rPr>
              <a:t>1. Balancing the Grid (three dimensions)</a:t>
            </a:r>
          </a:p>
        </p:txBody>
      </p:sp>
      <p:sp>
        <p:nvSpPr>
          <p:cNvPr id="6" name="TextBox 3">
            <a:extLst>
              <a:ext uri="{FF2B5EF4-FFF2-40B4-BE49-F238E27FC236}">
                <a16:creationId xmlns:a16="http://schemas.microsoft.com/office/drawing/2014/main" id="{EAC088FD-37DB-C492-F731-F70C807F6319}"/>
              </a:ext>
            </a:extLst>
          </p:cNvPr>
          <p:cNvSpPr txBox="1"/>
          <p:nvPr/>
        </p:nvSpPr>
        <p:spPr>
          <a:xfrm>
            <a:off x="135038" y="890598"/>
            <a:ext cx="12054608" cy="2137208"/>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1" i="0" u="none" strike="noStrike" kern="1200" cap="none" spc="0" baseline="0">
                <a:solidFill>
                  <a:srgbClr val="000000"/>
                </a:solidFill>
                <a:uFillTx/>
                <a:latin typeface="Arial"/>
                <a:cs typeface="Arial"/>
              </a:rPr>
              <a:t>   </a:t>
            </a:r>
            <a:r>
              <a:rPr lang="en-US" sz="2000" b="1" i="0" u="sng" strike="noStrike" kern="1200" cap="none" spc="0" baseline="0">
                <a:solidFill>
                  <a:srgbClr val="000000"/>
                </a:solidFill>
                <a:uFillTx/>
                <a:latin typeface="Arial"/>
                <a:cs typeface="Arial"/>
              </a:rPr>
              <a:t>Grid Optimization by Leveraging Distributed Energy Resources (GOLD)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a:cs typeface="Arial"/>
            </a:endParaRP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700" b="0" i="0" u="none" strike="noStrike" kern="1200" cap="none" spc="0" baseline="0">
                <a:solidFill>
                  <a:srgbClr val="000000"/>
                </a:solidFill>
                <a:uFillTx/>
                <a:latin typeface="Arial"/>
                <a:cs typeface="Arial"/>
              </a:rPr>
              <a:t>A framework to strategically deploy and orchestrate solar, storage, EVs, flexible loads, smart inverters, and other DER.</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US" sz="600" b="0" i="0" u="none" strike="noStrike" kern="1200" cap="none" spc="0" baseline="0">
              <a:solidFill>
                <a:srgbClr val="000000"/>
              </a:solidFill>
              <a:uFillTx/>
              <a:latin typeface="Arial"/>
              <a:cs typeface="Arial"/>
            </a:endParaRP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700" b="0" i="0" u="none" strike="noStrike" kern="1200" cap="none" spc="0" baseline="0">
                <a:solidFill>
                  <a:srgbClr val="000000"/>
                </a:solidFill>
                <a:uFillTx/>
                <a:latin typeface="Arial"/>
                <a:cs typeface="Arial"/>
              </a:rPr>
              <a:t>Implementing GOLD means “local-first” planning that makes better use of existing infrastructure, enables efficient grid operation, &amp; supports growing electricity demand.</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US" sz="600" b="0" i="0" u="none" strike="noStrike" kern="1200" cap="none" spc="0" baseline="0">
              <a:solidFill>
                <a:srgbClr val="000000"/>
              </a:solidFill>
              <a:uFillTx/>
              <a:latin typeface="Arial"/>
              <a:cs typeface="Arial"/>
            </a:endParaRP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1700" b="0" i="0" u="none" strike="noStrike" kern="1200" cap="none" spc="0" baseline="0">
                <a:solidFill>
                  <a:srgbClr val="000000"/>
                </a:solidFill>
                <a:uFillTx/>
                <a:latin typeface="Arial"/>
                <a:cs typeface="Arial"/>
              </a:rPr>
              <a:t>GOLD provides value across three fundamental dimensions: </a:t>
            </a:r>
            <a:r>
              <a:rPr lang="en-US" sz="1700" b="1" i="1" u="sng" strike="noStrike" kern="1200" cap="none" spc="0" baseline="0">
                <a:solidFill>
                  <a:srgbClr val="000000"/>
                </a:solidFill>
                <a:uFillTx/>
                <a:latin typeface="Arial"/>
                <a:cs typeface="Arial"/>
              </a:rPr>
              <a:t>balancing the grid, speed-to-power, and resilience.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600" b="0" i="0" u="none" strike="noStrike" kern="1200" cap="none" spc="0" baseline="0">
              <a:solidFill>
                <a:srgbClr val="000000"/>
              </a:solidFill>
              <a:uFillTx/>
              <a:latin typeface="Aptos"/>
            </a:endParaRPr>
          </a:p>
        </p:txBody>
      </p:sp>
      <p:sp>
        <p:nvSpPr>
          <p:cNvPr id="7" name="TextBox 8">
            <a:extLst>
              <a:ext uri="{FF2B5EF4-FFF2-40B4-BE49-F238E27FC236}">
                <a16:creationId xmlns:a16="http://schemas.microsoft.com/office/drawing/2014/main" id="{6B3E107C-A971-6A8F-EE61-197D3B335665}"/>
              </a:ext>
            </a:extLst>
          </p:cNvPr>
          <p:cNvSpPr txBox="1"/>
          <p:nvPr/>
        </p:nvSpPr>
        <p:spPr>
          <a:xfrm>
            <a:off x="10585295" y="6488344"/>
            <a:ext cx="1606619" cy="369335"/>
          </a:xfrm>
          <a:prstGeom prst="rect">
            <a:avLst/>
          </a:prstGeom>
          <a:solidFill>
            <a:srgbClr val="D9D9D9"/>
          </a:solid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410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8E3B-56DB-146B-2779-2962C9C505C8}"/>
              </a:ext>
            </a:extLst>
          </p:cNvPr>
          <p:cNvSpPr txBox="1">
            <a:spLocks noGrp="1"/>
          </p:cNvSpPr>
          <p:nvPr>
            <p:ph type="title"/>
          </p:nvPr>
        </p:nvSpPr>
        <p:spPr>
          <a:xfrm>
            <a:off x="135038" y="106097"/>
            <a:ext cx="9753603" cy="761996"/>
          </a:xfrm>
        </p:spPr>
        <p:txBody>
          <a:bodyPr/>
          <a:lstStyle/>
          <a:p>
            <a:pPr lvl="0"/>
            <a:r>
              <a:rPr lang="en-US" sz="2900">
                <a:latin typeface="Arial"/>
                <a:cs typeface="Arial"/>
              </a:rPr>
              <a:t>2. Speed-to-Power (and Maximizing Grid Utilization)</a:t>
            </a:r>
          </a:p>
        </p:txBody>
      </p:sp>
      <p:sp>
        <p:nvSpPr>
          <p:cNvPr id="3" name="Content Placeholder 2">
            <a:extLst>
              <a:ext uri="{FF2B5EF4-FFF2-40B4-BE49-F238E27FC236}">
                <a16:creationId xmlns:a16="http://schemas.microsoft.com/office/drawing/2014/main" id="{686CEEBE-8822-726C-1CBB-213AB8A6CC81}"/>
              </a:ext>
            </a:extLst>
          </p:cNvPr>
          <p:cNvSpPr txBox="1">
            <a:spLocks noGrp="1"/>
          </p:cNvSpPr>
          <p:nvPr>
            <p:ph type="body" sz="quarter" idx="4294967295"/>
          </p:nvPr>
        </p:nvSpPr>
        <p:spPr>
          <a:xfrm>
            <a:off x="147812" y="761996"/>
            <a:ext cx="11880213" cy="5657091"/>
          </a:xfrm>
          <a:prstGeom prst="rect">
            <a:avLst/>
          </a:prstGeom>
          <a:noFill/>
          <a:ln>
            <a:noFill/>
          </a:ln>
        </p:spPr>
        <p:txBody>
          <a:bodyPr vert="horz" wrap="square" lIns="91440" tIns="45720" rIns="91440" bIns="45720" anchor="t" anchorCtr="0" compatLnSpc="1">
            <a:noAutofit/>
          </a:bodyPr>
          <a:lstStyle/>
          <a:p>
            <a:pPr marL="0" lvl="0" indent="0" algn="ctr">
              <a:lnSpc>
                <a:spcPct val="100000"/>
              </a:lnSpc>
              <a:spcBef>
                <a:spcPts val="500"/>
              </a:spcBef>
              <a:buNone/>
            </a:pPr>
            <a:r>
              <a:rPr lang="en-US" sz="2200" b="1">
                <a:solidFill>
                  <a:srgbClr val="000000"/>
                </a:solidFill>
                <a:latin typeface="Arial"/>
                <a:cs typeface="Arial"/>
              </a:rPr>
              <a:t>An effective DSO should enable timely energizations and interconnections</a:t>
            </a:r>
          </a:p>
          <a:p>
            <a:pPr marL="0" lvl="0" indent="0" algn="ctr">
              <a:lnSpc>
                <a:spcPct val="100000"/>
              </a:lnSpc>
              <a:spcBef>
                <a:spcPts val="500"/>
              </a:spcBef>
              <a:buNone/>
            </a:pPr>
            <a:endParaRPr lang="en-US" sz="2200" b="1">
              <a:solidFill>
                <a:srgbClr val="7A8EAA"/>
              </a:solidFill>
              <a:latin typeface="Aptos"/>
            </a:endParaRPr>
          </a:p>
          <a:p>
            <a:pPr marL="0" lvl="0" indent="0" algn="ctr">
              <a:lnSpc>
                <a:spcPct val="100000"/>
              </a:lnSpc>
              <a:spcBef>
                <a:spcPts val="500"/>
              </a:spcBef>
              <a:buNone/>
            </a:pPr>
            <a:endParaRPr lang="en-US" sz="2200" b="1">
              <a:solidFill>
                <a:srgbClr val="7A8EAA"/>
              </a:solidFill>
              <a:latin typeface="Aptos"/>
            </a:endParaRPr>
          </a:p>
          <a:p>
            <a:pPr marL="0" lvl="0" indent="0" algn="ctr">
              <a:lnSpc>
                <a:spcPct val="100000"/>
              </a:lnSpc>
              <a:spcBef>
                <a:spcPts val="500"/>
              </a:spcBef>
              <a:buNone/>
            </a:pPr>
            <a:endParaRPr lang="en-US" sz="2200" b="1">
              <a:solidFill>
                <a:srgbClr val="7A8EAA"/>
              </a:solidFill>
              <a:latin typeface="Aptos"/>
            </a:endParaRPr>
          </a:p>
          <a:p>
            <a:pPr marL="0" lvl="0" indent="0" algn="ctr">
              <a:lnSpc>
                <a:spcPct val="100000"/>
              </a:lnSpc>
              <a:spcBef>
                <a:spcPts val="500"/>
              </a:spcBef>
              <a:buNone/>
            </a:pPr>
            <a:endParaRPr lang="en-US" sz="2200" b="1">
              <a:solidFill>
                <a:srgbClr val="7A8EAA"/>
              </a:solidFill>
              <a:latin typeface="Aptos"/>
            </a:endParaRPr>
          </a:p>
          <a:p>
            <a:pPr marL="0" lvl="0" indent="0" algn="ctr">
              <a:lnSpc>
                <a:spcPct val="100000"/>
              </a:lnSpc>
              <a:spcBef>
                <a:spcPts val="200"/>
              </a:spcBef>
              <a:buNone/>
            </a:pPr>
            <a:endParaRPr lang="en-US" sz="1000" b="1">
              <a:solidFill>
                <a:srgbClr val="7A8EAA"/>
              </a:solidFill>
              <a:latin typeface="Aptos"/>
            </a:endParaRPr>
          </a:p>
          <a:p>
            <a:pPr marL="0" lvl="0" indent="0">
              <a:lnSpc>
                <a:spcPct val="100000"/>
              </a:lnSpc>
              <a:spcBef>
                <a:spcPts val="200"/>
              </a:spcBef>
              <a:buNone/>
            </a:pPr>
            <a:br>
              <a:rPr lang="en-US" sz="1000">
                <a:solidFill>
                  <a:srgbClr val="7A8EAA"/>
                </a:solidFill>
                <a:latin typeface="Aptos"/>
              </a:rPr>
            </a:br>
            <a:endParaRPr lang="en-US" sz="1000">
              <a:solidFill>
                <a:srgbClr val="7A8EAA"/>
              </a:solidFill>
              <a:latin typeface="Aptos"/>
            </a:endParaRPr>
          </a:p>
          <a:p>
            <a:pPr marL="0" lvl="0" indent="0">
              <a:lnSpc>
                <a:spcPct val="100000"/>
              </a:lnSpc>
              <a:spcBef>
                <a:spcPts val="200"/>
              </a:spcBef>
              <a:buNone/>
            </a:pPr>
            <a:endParaRPr lang="en-US" sz="1000">
              <a:solidFill>
                <a:srgbClr val="7A8EAA"/>
              </a:solidFill>
              <a:latin typeface="Aptos"/>
            </a:endParaRPr>
          </a:p>
          <a:p>
            <a:pPr marL="0" lvl="0" indent="0">
              <a:lnSpc>
                <a:spcPct val="100000"/>
              </a:lnSpc>
              <a:spcBef>
                <a:spcPts val="200"/>
              </a:spcBef>
              <a:buNone/>
            </a:pPr>
            <a:endParaRPr lang="en-US" sz="1000">
              <a:solidFill>
                <a:srgbClr val="7A8EAA"/>
              </a:solidFill>
              <a:latin typeface="Aptos"/>
            </a:endParaRPr>
          </a:p>
          <a:p>
            <a:pPr marL="0" lvl="0" indent="0">
              <a:lnSpc>
                <a:spcPct val="100000"/>
              </a:lnSpc>
              <a:spcBef>
                <a:spcPts val="200"/>
              </a:spcBef>
              <a:buNone/>
            </a:pPr>
            <a:endParaRPr lang="en-US" sz="1000">
              <a:solidFill>
                <a:srgbClr val="7A8EAA"/>
              </a:solidFill>
              <a:latin typeface="Aptos"/>
            </a:endParaRPr>
          </a:p>
          <a:p>
            <a:pPr marL="0" lvl="0" indent="0">
              <a:lnSpc>
                <a:spcPct val="100000"/>
              </a:lnSpc>
              <a:spcBef>
                <a:spcPts val="200"/>
              </a:spcBef>
              <a:buNone/>
            </a:pPr>
            <a:endParaRPr lang="en-US" sz="1000">
              <a:solidFill>
                <a:srgbClr val="7A8EAA"/>
              </a:solidFill>
              <a:latin typeface="Aptos"/>
            </a:endParaRPr>
          </a:p>
          <a:p>
            <a:pPr marL="342900" lvl="0" indent="-342900">
              <a:lnSpc>
                <a:spcPct val="100000"/>
              </a:lnSpc>
              <a:spcBef>
                <a:spcPts val="500"/>
              </a:spcBef>
              <a:buSzPct val="100000"/>
              <a:buFont typeface="Arial" pitchFamily="34"/>
            </a:pPr>
            <a:r>
              <a:rPr lang="en-US" sz="2100">
                <a:solidFill>
                  <a:srgbClr val="000000"/>
                </a:solidFill>
                <a:latin typeface="Arial"/>
                <a:cs typeface="Arial"/>
              </a:rPr>
              <a:t>Flexible loads/generation connection options (PG&amp;E’s FlexConnect Program)</a:t>
            </a:r>
          </a:p>
          <a:p>
            <a:pPr marL="342900" lvl="0" indent="-342900">
              <a:lnSpc>
                <a:spcPct val="100000"/>
              </a:lnSpc>
              <a:spcBef>
                <a:spcPts val="500"/>
              </a:spcBef>
              <a:buSzPct val="100000"/>
              <a:buFont typeface="Arial" pitchFamily="34"/>
            </a:pPr>
            <a:r>
              <a:rPr lang="en-US" sz="2100">
                <a:solidFill>
                  <a:srgbClr val="000000"/>
                </a:solidFill>
                <a:latin typeface="Arial"/>
                <a:cs typeface="Arial"/>
              </a:rPr>
              <a:t>A market structure with transparent opportunities and value streams for DER</a:t>
            </a:r>
          </a:p>
          <a:p>
            <a:pPr marL="342900" lvl="0" indent="-342900">
              <a:lnSpc>
                <a:spcPct val="100000"/>
              </a:lnSpc>
              <a:spcBef>
                <a:spcPts val="500"/>
              </a:spcBef>
              <a:buSzPct val="100000"/>
              <a:buFont typeface="Arial" pitchFamily="34"/>
            </a:pPr>
            <a:r>
              <a:rPr lang="en-US" sz="2100">
                <a:solidFill>
                  <a:srgbClr val="000000"/>
                </a:solidFill>
                <a:latin typeface="Arial"/>
                <a:cs typeface="Arial"/>
              </a:rPr>
              <a:t>A 'prime directive' to maximize use of existing infrastructure through non-wires alternatives to ensure all upgrades are right sized.</a:t>
            </a:r>
          </a:p>
          <a:p>
            <a:pPr marL="342900" lvl="0" indent="-342900">
              <a:lnSpc>
                <a:spcPct val="100000"/>
              </a:lnSpc>
              <a:spcBef>
                <a:spcPts val="100"/>
              </a:spcBef>
              <a:buSzPct val="100000"/>
              <a:buFont typeface="Arial" pitchFamily="34"/>
            </a:pPr>
            <a:endParaRPr lang="en-US" sz="600">
              <a:solidFill>
                <a:srgbClr val="000000"/>
              </a:solidFill>
              <a:latin typeface="Arial"/>
              <a:cs typeface="Arial"/>
            </a:endParaRPr>
          </a:p>
          <a:p>
            <a:pPr marL="0" lvl="0" indent="0" algn="ctr">
              <a:lnSpc>
                <a:spcPct val="100000"/>
              </a:lnSpc>
              <a:spcBef>
                <a:spcPts val="500"/>
              </a:spcBef>
              <a:buNone/>
            </a:pPr>
            <a:r>
              <a:rPr lang="en-US" sz="2100" i="1" u="sng">
                <a:solidFill>
                  <a:srgbClr val="000000"/>
                </a:solidFill>
                <a:latin typeface="Arial"/>
                <a:cs typeface="Arial"/>
              </a:rPr>
              <a:t>The DSO’s compensation should incentivize speedy interconnection, timely energization, efficient DER operation, and avoided infrastructure costs.</a:t>
            </a:r>
          </a:p>
        </p:txBody>
      </p:sp>
      <p:pic>
        <p:nvPicPr>
          <p:cNvPr id="4" name="Picture 4" descr="A diagram of a distribution process&#10;&#10;Description automatically generated">
            <a:extLst>
              <a:ext uri="{FF2B5EF4-FFF2-40B4-BE49-F238E27FC236}">
                <a16:creationId xmlns:a16="http://schemas.microsoft.com/office/drawing/2014/main" id="{CF2EE235-DE1F-E3D1-B145-8CDD1B24A4B8}"/>
              </a:ext>
            </a:extLst>
          </p:cNvPr>
          <p:cNvPicPr>
            <a:picLocks noChangeAspect="1"/>
          </p:cNvPicPr>
          <p:nvPr/>
        </p:nvPicPr>
        <p:blipFill>
          <a:blip r:embed="rId2"/>
          <a:srcRect l="4429" t="20248" r="2883" b="7557"/>
          <a:stretch>
            <a:fillRect/>
          </a:stretch>
        </p:blipFill>
        <p:spPr>
          <a:xfrm>
            <a:off x="2867640" y="1162732"/>
            <a:ext cx="6292736" cy="2829729"/>
          </a:xfrm>
          <a:prstGeom prst="rect">
            <a:avLst/>
          </a:prstGeom>
          <a:noFill/>
          <a:ln cap="flat">
            <a:noFill/>
          </a:ln>
          <a:effectLst>
            <a:outerShdw dist="22997" dir="5400000" algn="tl">
              <a:srgbClr val="000000">
                <a:alpha val="35000"/>
              </a:srgbClr>
            </a:outerShdw>
          </a:effectLst>
        </p:spPr>
      </p:pic>
      <p:sp>
        <p:nvSpPr>
          <p:cNvPr id="5" name="TextBox 5">
            <a:extLst>
              <a:ext uri="{FF2B5EF4-FFF2-40B4-BE49-F238E27FC236}">
                <a16:creationId xmlns:a16="http://schemas.microsoft.com/office/drawing/2014/main" id="{7A088260-885D-90BE-8AF3-B5CABFCBD327}"/>
              </a:ext>
            </a:extLst>
          </p:cNvPr>
          <p:cNvSpPr txBox="1"/>
          <p:nvPr/>
        </p:nvSpPr>
        <p:spPr>
          <a:xfrm>
            <a:off x="10585295" y="6488344"/>
            <a:ext cx="1606619" cy="369335"/>
          </a:xfrm>
          <a:prstGeom prst="rect">
            <a:avLst/>
          </a:prstGeom>
          <a:solidFill>
            <a:srgbClr val="D9D9D9"/>
          </a:solid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41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4081-5222-E012-83D4-C59E41680275}"/>
              </a:ext>
            </a:extLst>
          </p:cNvPr>
          <p:cNvSpPr txBox="1">
            <a:spLocks noGrp="1"/>
          </p:cNvSpPr>
          <p:nvPr>
            <p:ph type="title"/>
          </p:nvPr>
        </p:nvSpPr>
        <p:spPr>
          <a:xfrm>
            <a:off x="115744" y="135038"/>
            <a:ext cx="9753603" cy="761996"/>
          </a:xfrm>
        </p:spPr>
        <p:txBody>
          <a:bodyPr/>
          <a:lstStyle/>
          <a:p>
            <a:pPr lvl="0"/>
            <a:r>
              <a:rPr lang="en-US" sz="2900">
                <a:latin typeface="Arial"/>
                <a:cs typeface="Arial"/>
              </a:rPr>
              <a:t>3. Resilience and Microgrids</a:t>
            </a:r>
          </a:p>
        </p:txBody>
      </p:sp>
      <p:sp>
        <p:nvSpPr>
          <p:cNvPr id="3" name="Content Placeholder 2">
            <a:extLst>
              <a:ext uri="{FF2B5EF4-FFF2-40B4-BE49-F238E27FC236}">
                <a16:creationId xmlns:a16="http://schemas.microsoft.com/office/drawing/2014/main" id="{C10DD1C1-EF9B-111A-35D6-6AD2C5661871}"/>
              </a:ext>
            </a:extLst>
          </p:cNvPr>
          <p:cNvSpPr txBox="1">
            <a:spLocks noGrp="1"/>
          </p:cNvSpPr>
          <p:nvPr>
            <p:ph type="body" sz="quarter" idx="4294967295"/>
          </p:nvPr>
        </p:nvSpPr>
        <p:spPr>
          <a:xfrm>
            <a:off x="115744" y="896322"/>
            <a:ext cx="12085899" cy="5669618"/>
          </a:xfrm>
          <a:prstGeom prst="rect">
            <a:avLst/>
          </a:prstGeom>
          <a:noFill/>
          <a:ln>
            <a:noFill/>
          </a:ln>
        </p:spPr>
        <p:txBody>
          <a:bodyPr vert="horz" wrap="square" lIns="91440" tIns="45720" rIns="91440" bIns="45720" anchor="t" anchorCtr="0" compatLnSpc="1">
            <a:noAutofit/>
          </a:bodyPr>
          <a:lstStyle/>
          <a:p>
            <a:pPr marL="342900" lvl="0" indent="-342900">
              <a:lnSpc>
                <a:spcPct val="100000"/>
              </a:lnSpc>
              <a:spcBef>
                <a:spcPts val="600"/>
              </a:spcBef>
              <a:buSzPct val="100000"/>
              <a:buFont typeface="Arial" pitchFamily="34"/>
            </a:pPr>
            <a:r>
              <a:rPr lang="en-US" sz="2600">
                <a:solidFill>
                  <a:srgbClr val="000000"/>
                </a:solidFill>
                <a:latin typeface="Arial"/>
                <a:cs typeface="Arial"/>
              </a:rPr>
              <a:t>The DSO should be allowed to identify areas where aggregating DER for a future Community Microgrid deployment creates measurable local reliability and resilience value.</a:t>
            </a:r>
          </a:p>
          <a:p>
            <a:pPr marL="742950" lvl="1" indent="-285750">
              <a:lnSpc>
                <a:spcPct val="100000"/>
              </a:lnSpc>
              <a:buSzPct val="100000"/>
              <a:buFont typeface="Arial" pitchFamily="34"/>
            </a:pPr>
            <a:r>
              <a:rPr lang="en-US" sz="2200">
                <a:solidFill>
                  <a:srgbClr val="000000"/>
                </a:solidFill>
                <a:latin typeface="Arial"/>
                <a:cs typeface="Arial"/>
              </a:rPr>
              <a:t>This could include substations, critical feeders, end-of-feeder locations, or critical facilities.</a:t>
            </a:r>
          </a:p>
          <a:p>
            <a:pPr marL="742950" lvl="1" indent="-285750">
              <a:lnSpc>
                <a:spcPct val="100000"/>
              </a:lnSpc>
              <a:buSzPct val="100000"/>
              <a:buFont typeface="Arial" pitchFamily="34"/>
            </a:pPr>
            <a:r>
              <a:rPr lang="en-US" sz="2200">
                <a:solidFill>
                  <a:srgbClr val="000000"/>
                </a:solidFill>
                <a:latin typeface="Arial"/>
                <a:cs typeface="Arial"/>
              </a:rPr>
              <a:t>The CPUC has previously approved Substation-level Microgrids, including the Calistoga Substation Microgrid project.</a:t>
            </a:r>
          </a:p>
          <a:p>
            <a:pPr marL="742950" lvl="1" indent="-285750">
              <a:lnSpc>
                <a:spcPct val="100000"/>
              </a:lnSpc>
              <a:spcBef>
                <a:spcPts val="200"/>
              </a:spcBef>
              <a:buSzPct val="100000"/>
              <a:buFont typeface="Arial" pitchFamily="34"/>
            </a:pPr>
            <a:endParaRPr lang="en-US" sz="1000">
              <a:solidFill>
                <a:srgbClr val="000000"/>
              </a:solidFill>
              <a:latin typeface="Arial"/>
              <a:cs typeface="Arial"/>
            </a:endParaRPr>
          </a:p>
          <a:p>
            <a:pPr marL="342900" lvl="0" indent="-342900">
              <a:lnSpc>
                <a:spcPct val="100000"/>
              </a:lnSpc>
              <a:spcBef>
                <a:spcPts val="600"/>
              </a:spcBef>
              <a:buSzPct val="100000"/>
              <a:buFont typeface="Arial" pitchFamily="34"/>
            </a:pPr>
            <a:r>
              <a:rPr lang="en-US" sz="2600">
                <a:solidFill>
                  <a:srgbClr val="000000"/>
                </a:solidFill>
                <a:latin typeface="Arial"/>
                <a:cs typeface="Arial"/>
              </a:rPr>
              <a:t>Valuing resilience benefits of DER even in advance of a Community Microgrid deployment can incentivize additional DER installations designed to support community resilience.</a:t>
            </a:r>
            <a:endParaRPr lang="en-US" sz="2600">
              <a:solidFill>
                <a:srgbClr val="000000"/>
              </a:solidFill>
              <a:latin typeface="Aptos"/>
            </a:endParaRPr>
          </a:p>
          <a:p>
            <a:pPr marL="742950" lvl="1" indent="-285750">
              <a:lnSpc>
                <a:spcPct val="100000"/>
              </a:lnSpc>
              <a:buSzPct val="100000"/>
              <a:buFont typeface="Arial" pitchFamily="34"/>
            </a:pPr>
            <a:r>
              <a:rPr lang="en-US" sz="2200">
                <a:solidFill>
                  <a:srgbClr val="000000"/>
                </a:solidFill>
                <a:latin typeface="Arial"/>
                <a:cs typeface="Arial"/>
              </a:rPr>
              <a:t>Example: Grid forming and black start capabilities required for a Community Microgrid can be project cost drivers.</a:t>
            </a:r>
          </a:p>
          <a:p>
            <a:pPr marL="742950" lvl="1" indent="-285750">
              <a:lnSpc>
                <a:spcPct val="100000"/>
              </a:lnSpc>
              <a:buSzPct val="100000"/>
              <a:buFont typeface="Arial" pitchFamily="34"/>
            </a:pPr>
            <a:r>
              <a:rPr lang="en-US" sz="2200">
                <a:solidFill>
                  <a:srgbClr val="000000"/>
                </a:solidFill>
                <a:latin typeface="Arial"/>
                <a:cs typeface="Arial"/>
              </a:rPr>
              <a:t>A clear price signal to incentivize resilience could increase DER deployments capable of supporting Community Microgrids.</a:t>
            </a:r>
          </a:p>
        </p:txBody>
      </p:sp>
      <p:sp>
        <p:nvSpPr>
          <p:cNvPr id="4" name="TextBox 4">
            <a:extLst>
              <a:ext uri="{FF2B5EF4-FFF2-40B4-BE49-F238E27FC236}">
                <a16:creationId xmlns:a16="http://schemas.microsoft.com/office/drawing/2014/main" id="{8C44C7A3-C72C-1701-48E2-166D303BC7E5}"/>
              </a:ext>
            </a:extLst>
          </p:cNvPr>
          <p:cNvSpPr txBox="1"/>
          <p:nvPr/>
        </p:nvSpPr>
        <p:spPr>
          <a:xfrm>
            <a:off x="10585295" y="6488344"/>
            <a:ext cx="1606619" cy="369335"/>
          </a:xfrm>
          <a:prstGeom prst="rect">
            <a:avLst/>
          </a:prstGeom>
          <a:solidFill>
            <a:srgbClr val="D9D9D9"/>
          </a:solid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41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539C-8246-B808-8DA0-4A132E5977AB}"/>
              </a:ext>
            </a:extLst>
          </p:cNvPr>
          <p:cNvSpPr txBox="1">
            <a:spLocks noGrp="1"/>
          </p:cNvSpPr>
          <p:nvPr>
            <p:ph type="title"/>
          </p:nvPr>
        </p:nvSpPr>
        <p:spPr>
          <a:xfrm>
            <a:off x="0" y="120316"/>
            <a:ext cx="9753603" cy="761996"/>
          </a:xfrm>
        </p:spPr>
        <p:txBody>
          <a:bodyPr/>
          <a:lstStyle/>
          <a:p>
            <a:pPr lvl="0"/>
            <a:r>
              <a:rPr lang="en-US" sz="2800">
                <a:latin typeface="Arial"/>
                <a:cs typeface="Arial"/>
              </a:rPr>
              <a:t>Core Architecture for a Scalable Local-First DSO</a:t>
            </a:r>
          </a:p>
        </p:txBody>
      </p:sp>
      <p:sp>
        <p:nvSpPr>
          <p:cNvPr id="3" name="Content Placeholder 2">
            <a:extLst>
              <a:ext uri="{FF2B5EF4-FFF2-40B4-BE49-F238E27FC236}">
                <a16:creationId xmlns:a16="http://schemas.microsoft.com/office/drawing/2014/main" id="{614EA2F2-F73E-4919-2A85-0556D7953F5E}"/>
              </a:ext>
            </a:extLst>
          </p:cNvPr>
          <p:cNvSpPr txBox="1">
            <a:spLocks noGrp="1"/>
          </p:cNvSpPr>
          <p:nvPr>
            <p:ph type="body" sz="quarter" idx="4294967295"/>
          </p:nvPr>
        </p:nvSpPr>
        <p:spPr>
          <a:xfrm>
            <a:off x="726710" y="1255297"/>
            <a:ext cx="10216810" cy="5018775"/>
          </a:xfrm>
          <a:prstGeom prst="rect">
            <a:avLst/>
          </a:prstGeom>
          <a:noFill/>
          <a:ln>
            <a:noFill/>
          </a:ln>
        </p:spPr>
        <p:txBody>
          <a:bodyPr vert="horz" wrap="square" lIns="91440" tIns="45720" rIns="91440" bIns="45720" anchor="t" anchorCtr="0" compatLnSpc="1">
            <a:noAutofit/>
          </a:bodyPr>
          <a:lstStyle/>
          <a:p>
            <a:pPr marL="342900" lvl="0" indent="-342900">
              <a:lnSpc>
                <a:spcPct val="100000"/>
              </a:lnSpc>
              <a:spcBef>
                <a:spcPts val="800"/>
              </a:spcBef>
              <a:buSzPts val="3199"/>
              <a:buBlip>
                <a:blip r:embed="rId2"/>
              </a:buBlip>
            </a:pPr>
            <a:endParaRPr lang="en-US" sz="3200">
              <a:solidFill>
                <a:srgbClr val="7A8EAA"/>
              </a:solidFill>
              <a:latin typeface="Aptos"/>
            </a:endParaRPr>
          </a:p>
          <a:p>
            <a:pPr marL="342900" lvl="0" indent="-342900">
              <a:lnSpc>
                <a:spcPct val="100000"/>
              </a:lnSpc>
              <a:spcBef>
                <a:spcPts val="800"/>
              </a:spcBef>
              <a:buSzPts val="3199"/>
              <a:buBlip>
                <a:blip r:embed="rId2"/>
              </a:buBlip>
            </a:pPr>
            <a:endParaRPr lang="en-US" sz="3200">
              <a:solidFill>
                <a:srgbClr val="7A8EAA"/>
              </a:solidFill>
              <a:latin typeface="Aptos"/>
            </a:endParaRPr>
          </a:p>
          <a:p>
            <a:pPr marL="342900" lvl="0" indent="-342900">
              <a:lnSpc>
                <a:spcPct val="100000"/>
              </a:lnSpc>
              <a:spcBef>
                <a:spcPts val="800"/>
              </a:spcBef>
              <a:buSzPts val="3199"/>
              <a:buBlip>
                <a:blip r:embed="rId2"/>
              </a:buBlip>
            </a:pPr>
            <a:endParaRPr lang="en-US" sz="3200">
              <a:solidFill>
                <a:srgbClr val="7A8EAA"/>
              </a:solidFill>
              <a:latin typeface="Aptos"/>
            </a:endParaRPr>
          </a:p>
          <a:p>
            <a:pPr marL="342900" lvl="0" indent="-342900">
              <a:lnSpc>
                <a:spcPct val="100000"/>
              </a:lnSpc>
              <a:spcBef>
                <a:spcPts val="800"/>
              </a:spcBef>
              <a:buSzPts val="3199"/>
              <a:buBlip>
                <a:blip r:embed="rId2"/>
              </a:buBlip>
            </a:pPr>
            <a:endParaRPr lang="en-US" sz="3200">
              <a:solidFill>
                <a:srgbClr val="7A8EAA"/>
              </a:solidFill>
              <a:latin typeface="Aptos"/>
            </a:endParaRPr>
          </a:p>
          <a:p>
            <a:pPr marL="0" lvl="0" indent="0" algn="ctr">
              <a:lnSpc>
                <a:spcPct val="100000"/>
              </a:lnSpc>
              <a:spcBef>
                <a:spcPts val="700"/>
              </a:spcBef>
              <a:buNone/>
            </a:pPr>
            <a:r>
              <a:rPr lang="en-US" i="1">
                <a:solidFill>
                  <a:srgbClr val="000000"/>
                </a:solidFill>
                <a:latin typeface="Arial"/>
                <a:cs typeface="Arial"/>
              </a:rPr>
              <a:t>A DSO is more than DERMS—it is the planning, market, data, communications, valuation, and governance architecture that turns local DER capabilities into bankable grid services and verifiable ratepayer savings.</a:t>
            </a:r>
          </a:p>
        </p:txBody>
      </p:sp>
      <p:graphicFrame>
        <p:nvGraphicFramePr>
          <p:cNvPr id="4" name="Table 3">
            <a:extLst>
              <a:ext uri="{FF2B5EF4-FFF2-40B4-BE49-F238E27FC236}">
                <a16:creationId xmlns:a16="http://schemas.microsoft.com/office/drawing/2014/main" id="{772E9E88-7AE7-7C0B-173B-8FC7C6439784}"/>
              </a:ext>
            </a:extLst>
          </p:cNvPr>
          <p:cNvGraphicFramePr>
            <a:graphicFrameLocks noGrp="1"/>
          </p:cNvGraphicFramePr>
          <p:nvPr/>
        </p:nvGraphicFramePr>
        <p:xfrm>
          <a:off x="1504745" y="1712095"/>
          <a:ext cx="8652711" cy="1402076"/>
        </p:xfrm>
        <a:graphic>
          <a:graphicData uri="http://schemas.openxmlformats.org/drawingml/2006/table">
            <a:tbl>
              <a:tblPr firstRow="1" bandRow="1">
                <a:effectLst/>
                <a:tableStyleId>{5C22544A-7EE6-4342-B048-85BDC9FD1C3A}</a:tableStyleId>
              </a:tblPr>
              <a:tblGrid>
                <a:gridCol w="1967697">
                  <a:extLst>
                    <a:ext uri="{9D8B030D-6E8A-4147-A177-3AD203B41FA5}">
                      <a16:colId xmlns:a16="http://schemas.microsoft.com/office/drawing/2014/main" val="3431809656"/>
                    </a:ext>
                  </a:extLst>
                </a:gridCol>
                <a:gridCol w="1866418">
                  <a:extLst>
                    <a:ext uri="{9D8B030D-6E8A-4147-A177-3AD203B41FA5}">
                      <a16:colId xmlns:a16="http://schemas.microsoft.com/office/drawing/2014/main" val="1330858736"/>
                    </a:ext>
                  </a:extLst>
                </a:gridCol>
                <a:gridCol w="2720687">
                  <a:extLst>
                    <a:ext uri="{9D8B030D-6E8A-4147-A177-3AD203B41FA5}">
                      <a16:colId xmlns:a16="http://schemas.microsoft.com/office/drawing/2014/main" val="2564861543"/>
                    </a:ext>
                  </a:extLst>
                </a:gridCol>
                <a:gridCol w="2097907">
                  <a:extLst>
                    <a:ext uri="{9D8B030D-6E8A-4147-A177-3AD203B41FA5}">
                      <a16:colId xmlns:a16="http://schemas.microsoft.com/office/drawing/2014/main" val="1959699283"/>
                    </a:ext>
                  </a:extLst>
                </a:gridCol>
              </a:tblGrid>
              <a:tr h="370844">
                <a:tc>
                  <a:txBody>
                    <a:bodyPr/>
                    <a:lstStyle/>
                    <a:p>
                      <a:pPr lvl="0" algn="ctr"/>
                      <a:r>
                        <a:rPr lang="en-US" sz="2000" b="1">
                          <a:solidFill>
                            <a:srgbClr val="000000"/>
                          </a:solidFill>
                          <a:latin typeface="Arial"/>
                          <a:cs typeface="Arial"/>
                        </a:rPr>
                        <a:t>Open Markets </a:t>
                      </a:r>
                    </a:p>
                    <a:p>
                      <a:pPr lvl="0" algn="ctr"/>
                      <a:r>
                        <a:rPr lang="en-US" sz="2000" b="1">
                          <a:solidFill>
                            <a:srgbClr val="000000"/>
                          </a:solidFill>
                          <a:latin typeface="Arial"/>
                          <a:cs typeface="Arial"/>
                        </a:rPr>
                        <a:t>&amp; Access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tc>
                  <a:txBody>
                    <a:bodyPr/>
                    <a:lstStyle/>
                    <a:p>
                      <a:pPr lvl="0" algn="ctr"/>
                      <a:r>
                        <a:rPr lang="en-US" sz="2000" b="1">
                          <a:solidFill>
                            <a:srgbClr val="000000"/>
                          </a:solidFill>
                          <a:latin typeface="Arial"/>
                          <a:cs typeface="Arial"/>
                        </a:rPr>
                        <a:t>Neutral Governance</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tc>
                  <a:txBody>
                    <a:bodyPr/>
                    <a:lstStyle/>
                    <a:p>
                      <a:pPr lvl="0" algn="ctr"/>
                      <a:r>
                        <a:rPr lang="en-US" sz="2000" b="1">
                          <a:solidFill>
                            <a:srgbClr val="000000"/>
                          </a:solidFill>
                          <a:latin typeface="Arial"/>
                          <a:cs typeface="Arial"/>
                        </a:rPr>
                        <a:t>Interoperability &amp; Communications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tc>
                  <a:txBody>
                    <a:bodyPr/>
                    <a:lstStyle/>
                    <a:p>
                      <a:pPr lvl="0" algn="ctr"/>
                      <a:r>
                        <a:rPr lang="en-US" sz="2000" b="1">
                          <a:solidFill>
                            <a:srgbClr val="000000"/>
                          </a:solidFill>
                          <a:latin typeface="Arial"/>
                          <a:cs typeface="Arial"/>
                        </a:rPr>
                        <a:t>Decision-Grade Data</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extLst>
                  <a:ext uri="{0D108BD9-81ED-4DB2-BD59-A6C34878D82A}">
                    <a16:rowId xmlns:a16="http://schemas.microsoft.com/office/drawing/2014/main" val="1026672583"/>
                  </a:ext>
                </a:extLst>
              </a:tr>
              <a:tr h="370844">
                <a:tc>
                  <a:txBody>
                    <a:bodyPr/>
                    <a:lstStyle/>
                    <a:p>
                      <a:pPr lvl="0" algn="ctr"/>
                      <a:r>
                        <a:rPr lang="en-US" sz="2000" b="1">
                          <a:solidFill>
                            <a:srgbClr val="000000"/>
                          </a:solidFill>
                          <a:latin typeface="Arial"/>
                          <a:cs typeface="Arial"/>
                        </a:rPr>
                        <a:t>Value &amp; Compensation</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tc>
                  <a:txBody>
                    <a:bodyPr/>
                    <a:lstStyle/>
                    <a:p>
                      <a:pPr lvl="0" algn="ctr"/>
                      <a:r>
                        <a:rPr lang="en-US" sz="2000" b="1">
                          <a:solidFill>
                            <a:srgbClr val="000000"/>
                          </a:solidFill>
                          <a:latin typeface="Arial"/>
                          <a:cs typeface="Arial"/>
                        </a:rPr>
                        <a:t>M&amp;V / Settlement</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tc>
                  <a:txBody>
                    <a:bodyPr/>
                    <a:lstStyle/>
                    <a:p>
                      <a:pPr lvl="0" algn="ctr"/>
                      <a:r>
                        <a:rPr lang="en-US" sz="2000" b="1">
                          <a:solidFill>
                            <a:srgbClr val="000000"/>
                          </a:solidFill>
                          <a:latin typeface="Arial"/>
                          <a:cs typeface="Arial"/>
                        </a:rPr>
                        <a:t>Integrated Planning &amp; T-D Coordination</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tc>
                  <a:txBody>
                    <a:bodyPr/>
                    <a:lstStyle/>
                    <a:p>
                      <a:pPr lvl="0" algn="ctr"/>
                      <a:r>
                        <a:rPr lang="en-US" sz="2000" b="1">
                          <a:solidFill>
                            <a:srgbClr val="000000"/>
                          </a:solidFill>
                          <a:latin typeface="Arial"/>
                          <a:cs typeface="Arial"/>
                        </a:rPr>
                        <a:t>Incentives &amp; Accountability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B4C7E7"/>
                    </a:solidFill>
                  </a:tcPr>
                </a:tc>
                <a:extLst>
                  <a:ext uri="{0D108BD9-81ED-4DB2-BD59-A6C34878D82A}">
                    <a16:rowId xmlns:a16="http://schemas.microsoft.com/office/drawing/2014/main" val="1684203882"/>
                  </a:ext>
                </a:extLst>
              </a:tr>
            </a:tbl>
          </a:graphicData>
        </a:graphic>
      </p:graphicFrame>
      <p:sp>
        <p:nvSpPr>
          <p:cNvPr id="5" name="TextBox 4">
            <a:extLst>
              <a:ext uri="{FF2B5EF4-FFF2-40B4-BE49-F238E27FC236}">
                <a16:creationId xmlns:a16="http://schemas.microsoft.com/office/drawing/2014/main" id="{602EE74B-843D-EBB9-9DDB-E1EEFE44940D}"/>
              </a:ext>
            </a:extLst>
          </p:cNvPr>
          <p:cNvSpPr txBox="1"/>
          <p:nvPr/>
        </p:nvSpPr>
        <p:spPr>
          <a:xfrm>
            <a:off x="2628497" y="1252453"/>
            <a:ext cx="6237168" cy="461662"/>
          </a:xfrm>
          <a:prstGeom prst="rect">
            <a:avLst/>
          </a:prstGeom>
          <a:noFill/>
          <a:ln cap="flat">
            <a:noFill/>
          </a:ln>
          <a:effectLst>
            <a:outerShdw dist="22997" dir="5400000" algn="tl">
              <a:srgbClr val="000000">
                <a:alpha val="35000"/>
              </a:srgbClr>
            </a:outerShdw>
          </a:effectLst>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sng" strike="noStrike" kern="1200" cap="none" spc="0" baseline="0">
                <a:solidFill>
                  <a:srgbClr val="000000"/>
                </a:solidFill>
                <a:uFillTx/>
                <a:latin typeface="Arial" pitchFamily="34"/>
                <a:cs typeface="Arial" pitchFamily="34"/>
              </a:rPr>
              <a:t>Eight Core DSO Components</a:t>
            </a:r>
          </a:p>
        </p:txBody>
      </p:sp>
      <p:sp>
        <p:nvSpPr>
          <p:cNvPr id="6" name="TextBox 6">
            <a:extLst>
              <a:ext uri="{FF2B5EF4-FFF2-40B4-BE49-F238E27FC236}">
                <a16:creationId xmlns:a16="http://schemas.microsoft.com/office/drawing/2014/main" id="{6C554350-209A-D41F-7D00-BD5983689097}"/>
              </a:ext>
            </a:extLst>
          </p:cNvPr>
          <p:cNvSpPr txBox="1"/>
          <p:nvPr/>
        </p:nvSpPr>
        <p:spPr>
          <a:xfrm>
            <a:off x="10585295" y="6488344"/>
            <a:ext cx="1606619" cy="369335"/>
          </a:xfrm>
          <a:prstGeom prst="rect">
            <a:avLst/>
          </a:prstGeom>
          <a:solidFill>
            <a:srgbClr val="D9D9D9"/>
          </a:solidFill>
          <a:ln cap="flat">
            <a:noFill/>
          </a:ln>
          <a:effectLst>
            <a:outerShdw dist="22997" dir="5400000" algn="tl">
              <a:srgbClr val="000000">
                <a:alpha val="35000"/>
              </a:srgbClr>
            </a:outerShdw>
          </a:effectLst>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Oval 3">
            <a:extLst>
              <a:ext uri="{FF2B5EF4-FFF2-40B4-BE49-F238E27FC236}">
                <a16:creationId xmlns:a16="http://schemas.microsoft.com/office/drawing/2014/main" id="{D919D304-5EE7-51F9-171D-03A6A9EF9E07}"/>
              </a:ext>
            </a:extLst>
          </p:cNvPr>
          <p:cNvSpPr/>
          <p:nvPr/>
        </p:nvSpPr>
        <p:spPr>
          <a:xfrm>
            <a:off x="268952" y="1073670"/>
            <a:ext cx="4868503" cy="491052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7EB8B7">
              <a:alpha val="50196"/>
            </a:srgbClr>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FFFFFF"/>
              </a:solidFill>
              <a:uFillTx/>
              <a:latin typeface="Aptos"/>
            </a:endParaRPr>
          </a:p>
        </p:txBody>
      </p:sp>
      <p:sp>
        <p:nvSpPr>
          <p:cNvPr id="3" name="Freeform 3">
            <a:extLst>
              <a:ext uri="{FF2B5EF4-FFF2-40B4-BE49-F238E27FC236}">
                <a16:creationId xmlns:a16="http://schemas.microsoft.com/office/drawing/2014/main" id="{DD5584B9-9381-B110-3D7A-E46A1FF0124B}"/>
              </a:ext>
            </a:extLst>
          </p:cNvPr>
          <p:cNvSpPr/>
          <p:nvPr/>
        </p:nvSpPr>
        <p:spPr>
          <a:xfrm>
            <a:off x="5363312" y="802797"/>
            <a:ext cx="123059" cy="1356228"/>
          </a:xfrm>
          <a:custGeom>
            <a:avLst/>
            <a:gdLst>
              <a:gd name="f0" fmla="val w"/>
              <a:gd name="f1" fmla="val h"/>
              <a:gd name="f2" fmla="val 0"/>
              <a:gd name="f3" fmla="val 246126"/>
              <a:gd name="f4" fmla="val 2712466"/>
              <a:gd name="f5" fmla="*/ f0 1 246126"/>
              <a:gd name="f6" fmla="*/ f1 1 2712466"/>
              <a:gd name="f7" fmla="val f2"/>
              <a:gd name="f8" fmla="val f3"/>
              <a:gd name="f9" fmla="val f4"/>
              <a:gd name="f10" fmla="+- f9 0 f7"/>
              <a:gd name="f11" fmla="+- f8 0 f7"/>
              <a:gd name="f12" fmla="*/ f11 1 246126"/>
              <a:gd name="f13" fmla="*/ f10 1 2712466"/>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46126" h="2712466">
                <a:moveTo>
                  <a:pt x="f3" y="f2"/>
                </a:moveTo>
                <a:lnTo>
                  <a:pt x="f2" y="f2"/>
                </a:lnTo>
                <a:lnTo>
                  <a:pt x="f2" y="f4"/>
                </a:lnTo>
                <a:lnTo>
                  <a:pt x="f3" y="f4"/>
                </a:lnTo>
                <a:close/>
              </a:path>
            </a:pathLst>
          </a:custGeom>
          <a:solidFill>
            <a:srgbClr val="96CFCE"/>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4" name="Freeform 7" descr="A black background with blue text  Description automatically generated">
            <a:extLst>
              <a:ext uri="{FF2B5EF4-FFF2-40B4-BE49-F238E27FC236}">
                <a16:creationId xmlns:a16="http://schemas.microsoft.com/office/drawing/2014/main" id="{8A324947-E974-1DB2-4DE2-4AF54F87598D}"/>
              </a:ext>
            </a:extLst>
          </p:cNvPr>
          <p:cNvSpPr/>
          <p:nvPr/>
        </p:nvSpPr>
        <p:spPr>
          <a:xfrm>
            <a:off x="5727353" y="5324103"/>
            <a:ext cx="2853046" cy="1054138"/>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5" name="TextBox 8">
            <a:extLst>
              <a:ext uri="{FF2B5EF4-FFF2-40B4-BE49-F238E27FC236}">
                <a16:creationId xmlns:a16="http://schemas.microsoft.com/office/drawing/2014/main" id="{D693EC7E-F2F4-A1FA-AE4B-F3191BF7E514}"/>
              </a:ext>
            </a:extLst>
          </p:cNvPr>
          <p:cNvSpPr txBox="1"/>
          <p:nvPr/>
        </p:nvSpPr>
        <p:spPr>
          <a:xfrm>
            <a:off x="5722123" y="889171"/>
            <a:ext cx="6178235" cy="474107"/>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3600"/>
              </a:lnSpc>
              <a:spcBef>
                <a:spcPts val="0"/>
              </a:spcBef>
              <a:spcAft>
                <a:spcPts val="0"/>
              </a:spcAft>
              <a:buNone/>
              <a:tabLst/>
              <a:defRPr sz="1800" b="0" i="0" u="none" strike="noStrike" kern="0" cap="none" spc="0" baseline="0">
                <a:solidFill>
                  <a:srgbClr val="000000"/>
                </a:solidFill>
                <a:uFillTx/>
              </a:defRPr>
            </a:pPr>
            <a:r>
              <a:rPr lang="en-US" sz="3600" b="1" i="0" u="none" strike="noStrike" kern="1200" cap="none" spc="0" baseline="0">
                <a:solidFill>
                  <a:srgbClr val="203F3E"/>
                </a:solidFill>
                <a:uFillTx/>
                <a:latin typeface="Aptos" pitchFamily="34"/>
                <a:ea typeface="Arimo Bold"/>
                <a:cs typeface="Arimo Bold"/>
              </a:rPr>
              <a:t>Virtual Power Plant Program</a:t>
            </a:r>
          </a:p>
        </p:txBody>
      </p:sp>
      <p:sp>
        <p:nvSpPr>
          <p:cNvPr id="6" name="TextBox 9">
            <a:extLst>
              <a:ext uri="{FF2B5EF4-FFF2-40B4-BE49-F238E27FC236}">
                <a16:creationId xmlns:a16="http://schemas.microsoft.com/office/drawing/2014/main" id="{E7D9CE80-5E5D-A6E2-377D-BC9737F18298}"/>
              </a:ext>
            </a:extLst>
          </p:cNvPr>
          <p:cNvSpPr txBox="1"/>
          <p:nvPr/>
        </p:nvSpPr>
        <p:spPr>
          <a:xfrm>
            <a:off x="5720093" y="1520226"/>
            <a:ext cx="5751868" cy="1233479"/>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4755"/>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478783"/>
                </a:solidFill>
                <a:uFillTx/>
                <a:latin typeface="Aptos" pitchFamily="34"/>
                <a:ea typeface="Arimo Bold"/>
                <a:cs typeface="Arimo Bold"/>
              </a:rPr>
              <a:t>Battery Pilot Development</a:t>
            </a:r>
          </a:p>
        </p:txBody>
      </p:sp>
      <p:grpSp>
        <p:nvGrpSpPr>
          <p:cNvPr id="7" name="Group 10">
            <a:extLst>
              <a:ext uri="{FF2B5EF4-FFF2-40B4-BE49-F238E27FC236}">
                <a16:creationId xmlns:a16="http://schemas.microsoft.com/office/drawing/2014/main" id="{CC37DC7A-B64D-9EDF-8211-870618FA2BCF}"/>
              </a:ext>
            </a:extLst>
          </p:cNvPr>
          <p:cNvGrpSpPr/>
          <p:nvPr/>
        </p:nvGrpSpPr>
        <p:grpSpPr>
          <a:xfrm>
            <a:off x="5794891" y="3276596"/>
            <a:ext cx="4965987" cy="1764151"/>
            <a:chOff x="5794891" y="3276596"/>
            <a:chExt cx="4965987" cy="1764151"/>
          </a:xfrm>
        </p:grpSpPr>
        <p:sp>
          <p:nvSpPr>
            <p:cNvPr id="8" name="TextBox 11">
              <a:extLst>
                <a:ext uri="{FF2B5EF4-FFF2-40B4-BE49-F238E27FC236}">
                  <a16:creationId xmlns:a16="http://schemas.microsoft.com/office/drawing/2014/main" id="{024E89FB-039C-5C8F-6C82-39E2E45D488C}"/>
                </a:ext>
              </a:extLst>
            </p:cNvPr>
            <p:cNvSpPr txBox="1"/>
            <p:nvPr/>
          </p:nvSpPr>
          <p:spPr>
            <a:xfrm>
              <a:off x="5794891" y="3276596"/>
              <a:ext cx="4965987" cy="325663"/>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252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a:solidFill>
                  <a:srgbClr val="000000"/>
                </a:solidFill>
                <a:uFillTx/>
                <a:latin typeface="Aptos" pitchFamily="34"/>
                <a:ea typeface="Arimo Bold"/>
                <a:cs typeface="Arimo Bold"/>
              </a:endParaRPr>
            </a:p>
          </p:txBody>
        </p:sp>
        <p:sp>
          <p:nvSpPr>
            <p:cNvPr id="9" name="TextBox 12">
              <a:extLst>
                <a:ext uri="{FF2B5EF4-FFF2-40B4-BE49-F238E27FC236}">
                  <a16:creationId xmlns:a16="http://schemas.microsoft.com/office/drawing/2014/main" id="{76747581-9B8A-3F34-5EA9-D44D1C956985}"/>
                </a:ext>
              </a:extLst>
            </p:cNvPr>
            <p:cNvSpPr txBox="1"/>
            <p:nvPr/>
          </p:nvSpPr>
          <p:spPr>
            <a:xfrm>
              <a:off x="5794891" y="3629655"/>
              <a:ext cx="4965987" cy="1411092"/>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2160"/>
                </a:lnSpc>
                <a:spcBef>
                  <a:spcPts val="0"/>
                </a:spcBef>
                <a:spcAft>
                  <a:spcPts val="0"/>
                </a:spcAft>
                <a:buNone/>
                <a:tabLst/>
                <a:defRPr sz="1800" b="0" i="0" u="none" strike="noStrike" kern="0" cap="none" spc="0" baseline="0">
                  <a:solidFill>
                    <a:srgbClr val="000000"/>
                  </a:solidFill>
                  <a:uFillTx/>
                </a:defRPr>
              </a:pPr>
              <a:r>
                <a:rPr lang="en-US" sz="2100" b="1" i="0" u="none" strike="noStrike" kern="1200" cap="none" spc="0" baseline="0">
                  <a:solidFill>
                    <a:srgbClr val="000000"/>
                  </a:solidFill>
                  <a:uFillTx/>
                  <a:latin typeface="Aptos"/>
                  <a:ea typeface="Arimo Bold"/>
                  <a:cs typeface="Arimo Bold"/>
                </a:rPr>
                <a:t>September 30, 2026</a:t>
              </a:r>
            </a:p>
            <a:p>
              <a:pPr marL="0" marR="0" lvl="0" indent="0" algn="l" defTabSz="914400" rtl="0" fontAlgn="auto" hangingPunct="1">
                <a:lnSpc>
                  <a:spcPts val="2160"/>
                </a:lnSpc>
                <a:spcBef>
                  <a:spcPts val="0"/>
                </a:spcBef>
                <a:spcAft>
                  <a:spcPts val="0"/>
                </a:spcAft>
                <a:buNone/>
                <a:tabLst/>
                <a:defRPr sz="1800" b="0" i="0" u="none" strike="noStrike" kern="0" cap="none" spc="0" baseline="0">
                  <a:solidFill>
                    <a:srgbClr val="000000"/>
                  </a:solidFill>
                  <a:uFillTx/>
                </a:defRPr>
              </a:pPr>
              <a:endParaRPr lang="en-US" sz="1999" b="1" i="0" u="none" strike="noStrike" kern="1200" cap="none" spc="0" baseline="0">
                <a:solidFill>
                  <a:srgbClr val="000000"/>
                </a:solidFill>
                <a:uFillTx/>
                <a:latin typeface="Aptos" pitchFamily="34"/>
                <a:ea typeface="Arimo Bold"/>
                <a:cs typeface="Arimo Bold"/>
              </a:endParaRPr>
            </a:p>
            <a:p>
              <a:pPr marL="0" marR="0" lvl="0" indent="0" algn="l" defTabSz="914400" rtl="0" fontAlgn="auto" hangingPunct="1">
                <a:lnSpc>
                  <a:spcPts val="2160"/>
                </a:lnSpc>
                <a:spcBef>
                  <a:spcPts val="0"/>
                </a:spcBef>
                <a:spcAft>
                  <a:spcPts val="0"/>
                </a:spcAft>
                <a:buNone/>
                <a:tabLst/>
                <a:defRPr sz="1800" b="0" i="0" u="none" strike="noStrike" kern="0" cap="none" spc="0" baseline="0">
                  <a:solidFill>
                    <a:srgbClr val="000000"/>
                  </a:solidFill>
                  <a:uFillTx/>
                </a:defRPr>
              </a:pPr>
              <a:r>
                <a:rPr lang="en-US" sz="1950" b="1" i="0" u="none" strike="noStrike" kern="1200" cap="none" spc="0" baseline="0">
                  <a:solidFill>
                    <a:srgbClr val="000000"/>
                  </a:solidFill>
                  <a:uFillTx/>
                  <a:latin typeface="Aptos"/>
                  <a:ea typeface="Arimo Bold"/>
                  <a:cs typeface="Arimo Bold"/>
                </a:rPr>
                <a:t>Christopher Cook, PE</a:t>
              </a:r>
            </a:p>
            <a:p>
              <a:pPr marL="0" marR="0" lvl="0" indent="0" algn="l" defTabSz="914400" rtl="0" fontAlgn="auto" hangingPunct="1">
                <a:lnSpc>
                  <a:spcPts val="2160"/>
                </a:lnSpc>
                <a:spcBef>
                  <a:spcPts val="0"/>
                </a:spcBef>
                <a:spcAft>
                  <a:spcPts val="0"/>
                </a:spcAft>
                <a:buNone/>
                <a:tabLst/>
                <a:defRPr sz="1800" b="0" i="0" u="none" strike="noStrike" kern="0" cap="none" spc="0" baseline="0">
                  <a:solidFill>
                    <a:srgbClr val="000000"/>
                  </a:solidFill>
                  <a:uFillTx/>
                </a:defRPr>
              </a:pPr>
              <a:r>
                <a:rPr lang="en-US" sz="1950" b="1" i="0" u="none" strike="noStrike" kern="1200" cap="none" spc="0" baseline="0">
                  <a:solidFill>
                    <a:srgbClr val="000000"/>
                  </a:solidFill>
                  <a:uFillTx/>
                  <a:latin typeface="Aptos"/>
                  <a:ea typeface="Arimo Bold"/>
                  <a:cs typeface="Arimo Bold"/>
                </a:rPr>
                <a:t>Director of Energy Programs</a:t>
              </a:r>
            </a:p>
            <a:p>
              <a:pPr marL="0" marR="0" lvl="0" indent="0" algn="l" defTabSz="914400" rtl="0" fontAlgn="auto" hangingPunct="1">
                <a:lnSpc>
                  <a:spcPts val="2160"/>
                </a:lnSpc>
                <a:spcBef>
                  <a:spcPts val="0"/>
                </a:spcBef>
                <a:spcAft>
                  <a:spcPts val="0"/>
                </a:spcAft>
                <a:buNone/>
                <a:tabLst/>
                <a:defRPr sz="1800" b="0" i="0" u="none" strike="noStrike" kern="0" cap="none" spc="0" baseline="0">
                  <a:solidFill>
                    <a:srgbClr val="000000"/>
                  </a:solidFill>
                  <a:uFillTx/>
                </a:defRPr>
              </a:pPr>
              <a:endParaRPr lang="en-US" sz="1999" b="1" i="0" u="none" strike="noStrike" kern="1200" cap="none" spc="0" baseline="0">
                <a:solidFill>
                  <a:srgbClr val="203F3E"/>
                </a:solidFill>
                <a:uFillTx/>
                <a:latin typeface="Aptos" pitchFamily="34"/>
                <a:ea typeface="Arimo Bold"/>
                <a:cs typeface="Arimo Bold"/>
              </a:endParaRPr>
            </a:p>
          </p:txBody>
        </p:sp>
      </p:grpSp>
      <p:sp>
        <p:nvSpPr>
          <p:cNvPr id="10" name="Freeform 2">
            <a:extLst>
              <a:ext uri="{FF2B5EF4-FFF2-40B4-BE49-F238E27FC236}">
                <a16:creationId xmlns:a16="http://schemas.microsoft.com/office/drawing/2014/main" id="{385B149D-5E25-8D66-2F4A-9731C34EC3A5}"/>
              </a:ext>
            </a:extLst>
          </p:cNvPr>
          <p:cNvSpPr/>
          <p:nvPr/>
        </p:nvSpPr>
        <p:spPr>
          <a:xfrm>
            <a:off x="1238573" y="2651577"/>
            <a:ext cx="728246" cy="579784"/>
          </a:xfrm>
          <a:custGeom>
            <a:avLst/>
            <a:gdLst>
              <a:gd name="f0" fmla="val w"/>
              <a:gd name="f1" fmla="val h"/>
              <a:gd name="f2" fmla="val 0"/>
              <a:gd name="f3" fmla="val 6176060"/>
              <a:gd name="f4" fmla="val 4114800"/>
              <a:gd name="f5" fmla="*/ f0 1 6176060"/>
              <a:gd name="f6" fmla="*/ f1 1 4114800"/>
              <a:gd name="f7" fmla="val f2"/>
              <a:gd name="f8" fmla="val f3"/>
              <a:gd name="f9" fmla="val f4"/>
              <a:gd name="f10" fmla="+- f9 0 f7"/>
              <a:gd name="f11" fmla="+- f8 0 f7"/>
              <a:gd name="f12" fmla="*/ f11 1 6176060"/>
              <a:gd name="f13" fmla="*/ f10 1 411480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6176060" h="411480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4"/>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1" name="Freeform 4">
            <a:extLst>
              <a:ext uri="{FF2B5EF4-FFF2-40B4-BE49-F238E27FC236}">
                <a16:creationId xmlns:a16="http://schemas.microsoft.com/office/drawing/2014/main" id="{70683FCB-3C0A-054C-57AF-E0B0FCF01F95}"/>
              </a:ext>
            </a:extLst>
          </p:cNvPr>
          <p:cNvSpPr/>
          <p:nvPr/>
        </p:nvSpPr>
        <p:spPr>
          <a:xfrm>
            <a:off x="2509817" y="2094990"/>
            <a:ext cx="546482" cy="579784"/>
          </a:xfrm>
          <a:custGeom>
            <a:avLst/>
            <a:gdLst>
              <a:gd name="f0" fmla="val w"/>
              <a:gd name="f1" fmla="val h"/>
              <a:gd name="f2" fmla="val 0"/>
              <a:gd name="f3" fmla="val 2800355"/>
              <a:gd name="f4" fmla="val 3214181"/>
              <a:gd name="f5" fmla="val 3214180"/>
              <a:gd name="f6" fmla="*/ f0 1 2800355"/>
              <a:gd name="f7" fmla="*/ f1 1 3214181"/>
              <a:gd name="f8" fmla="val f2"/>
              <a:gd name="f9" fmla="val f3"/>
              <a:gd name="f10" fmla="val f4"/>
              <a:gd name="f11" fmla="+- f10 0 f8"/>
              <a:gd name="f12" fmla="+- f9 0 f8"/>
              <a:gd name="f13" fmla="*/ f12 1 2800355"/>
              <a:gd name="f14" fmla="*/ f11 1 3214181"/>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2800355" h="3214181">
                <a:moveTo>
                  <a:pt x="f2" y="f2"/>
                </a:moveTo>
                <a:lnTo>
                  <a:pt x="f3" y="f2"/>
                </a:lnTo>
                <a:lnTo>
                  <a:pt x="f3" y="f5"/>
                </a:lnTo>
                <a:lnTo>
                  <a:pt x="f2" y="f5"/>
                </a:lnTo>
                <a:lnTo>
                  <a:pt x="f2" y="f2"/>
                </a:lnTo>
                <a:close/>
              </a:path>
            </a:pathLst>
          </a:custGeom>
          <a:blipFill>
            <a:blip>
              <a:extLst>
                <a:ext uri="{96DAC541-7B7A-43D3-8B79-37D633B846F1}">
                  <asvg:svgBlip xmlns:asvg="http://schemas.microsoft.com/office/drawing/2016/SVG/main" r:embed="rId5"/>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2" name="Freeform 6">
            <a:extLst>
              <a:ext uri="{FF2B5EF4-FFF2-40B4-BE49-F238E27FC236}">
                <a16:creationId xmlns:a16="http://schemas.microsoft.com/office/drawing/2014/main" id="{8303E27D-6B53-FC65-5B04-1740CDE3F490}"/>
              </a:ext>
            </a:extLst>
          </p:cNvPr>
          <p:cNvSpPr/>
          <p:nvPr/>
        </p:nvSpPr>
        <p:spPr>
          <a:xfrm>
            <a:off x="1238573" y="3790425"/>
            <a:ext cx="609283" cy="579784"/>
          </a:xfrm>
          <a:custGeom>
            <a:avLst/>
            <a:gdLst>
              <a:gd name="f0" fmla="val w"/>
              <a:gd name="f1" fmla="val h"/>
              <a:gd name="f2" fmla="val 0"/>
              <a:gd name="f3" fmla="val 2823744"/>
              <a:gd name="f4" fmla="val 2315470"/>
              <a:gd name="f5" fmla="*/ f0 1 2823744"/>
              <a:gd name="f6" fmla="*/ f1 1 2315470"/>
              <a:gd name="f7" fmla="val f2"/>
              <a:gd name="f8" fmla="val f3"/>
              <a:gd name="f9" fmla="val f4"/>
              <a:gd name="f10" fmla="+- f9 0 f7"/>
              <a:gd name="f11" fmla="+- f8 0 f7"/>
              <a:gd name="f12" fmla="*/ f11 1 2823744"/>
              <a:gd name="f13" fmla="*/ f10 1 231547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823744" h="2315470">
                <a:moveTo>
                  <a:pt x="f2" y="f2"/>
                </a:moveTo>
                <a:lnTo>
                  <a:pt x="f3" y="f2"/>
                </a:lnTo>
                <a:lnTo>
                  <a:pt x="f3" y="f4"/>
                </a:lnTo>
                <a:lnTo>
                  <a:pt x="f2" y="f4"/>
                </a:lnTo>
                <a:lnTo>
                  <a:pt x="f2" y="f2"/>
                </a:lnTo>
                <a:close/>
              </a:path>
            </a:pathLst>
          </a:custGeom>
          <a:blipFill>
            <a:blip r:embed="rId6"/>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3" name="Freeform 5">
            <a:extLst>
              <a:ext uri="{FF2B5EF4-FFF2-40B4-BE49-F238E27FC236}">
                <a16:creationId xmlns:a16="http://schemas.microsoft.com/office/drawing/2014/main" id="{2954BBF2-5ECC-D141-3686-1A2E953BF176}"/>
              </a:ext>
            </a:extLst>
          </p:cNvPr>
          <p:cNvSpPr/>
          <p:nvPr/>
        </p:nvSpPr>
        <p:spPr>
          <a:xfrm>
            <a:off x="3661157" y="2425144"/>
            <a:ext cx="728246" cy="691350"/>
          </a:xfrm>
          <a:custGeom>
            <a:avLst/>
            <a:gdLst>
              <a:gd name="f0" fmla="val w"/>
              <a:gd name="f1" fmla="val h"/>
              <a:gd name="f2" fmla="val 0"/>
              <a:gd name="f3" fmla="val 1840224"/>
              <a:gd name="f4" fmla="val 1840223"/>
              <a:gd name="f5" fmla="*/ f0 1 1840224"/>
              <a:gd name="f6" fmla="*/ f1 1 1840224"/>
              <a:gd name="f7" fmla="val f2"/>
              <a:gd name="f8" fmla="val f3"/>
              <a:gd name="f9" fmla="+- f8 0 f7"/>
              <a:gd name="f10" fmla="*/ f9 1 1840224"/>
              <a:gd name="f11" fmla="*/ f7 1 f10"/>
              <a:gd name="f12" fmla="*/ f8 1 f10"/>
              <a:gd name="f13" fmla="*/ f11 f5 1"/>
              <a:gd name="f14" fmla="*/ f12 f5 1"/>
              <a:gd name="f15" fmla="*/ f12 f6 1"/>
              <a:gd name="f16" fmla="*/ f11 f6 1"/>
            </a:gdLst>
            <a:ahLst/>
            <a:cxnLst>
              <a:cxn ang="3cd4">
                <a:pos x="hc" y="t"/>
              </a:cxn>
              <a:cxn ang="0">
                <a:pos x="r" y="vc"/>
              </a:cxn>
              <a:cxn ang="cd4">
                <a:pos x="hc" y="b"/>
              </a:cxn>
              <a:cxn ang="cd2">
                <a:pos x="l" y="vc"/>
              </a:cxn>
            </a:cxnLst>
            <a:rect l="f13" t="f16" r="f14" b="f15"/>
            <a:pathLst>
              <a:path w="1840224" h="1840224">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7"/>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4" name="Freeform 4">
            <a:extLst>
              <a:ext uri="{FF2B5EF4-FFF2-40B4-BE49-F238E27FC236}">
                <a16:creationId xmlns:a16="http://schemas.microsoft.com/office/drawing/2014/main" id="{0F6D339C-DD93-2AAB-3BE3-FA4696C6A1A0}"/>
              </a:ext>
            </a:extLst>
          </p:cNvPr>
          <p:cNvSpPr/>
          <p:nvPr/>
        </p:nvSpPr>
        <p:spPr>
          <a:xfrm>
            <a:off x="2090684" y="2847148"/>
            <a:ext cx="1470080" cy="1363562"/>
          </a:xfrm>
          <a:custGeom>
            <a:avLst/>
            <a:gdLst>
              <a:gd name="f0" fmla="val w"/>
              <a:gd name="f1" fmla="val h"/>
              <a:gd name="f2" fmla="val 0"/>
              <a:gd name="f3" fmla="val 3226495"/>
              <a:gd name="f4" fmla="val 3085336"/>
              <a:gd name="f5" fmla="*/ f0 1 3226495"/>
              <a:gd name="f6" fmla="*/ f1 1 3085336"/>
              <a:gd name="f7" fmla="val f2"/>
              <a:gd name="f8" fmla="val f3"/>
              <a:gd name="f9" fmla="val f4"/>
              <a:gd name="f10" fmla="+- f9 0 f7"/>
              <a:gd name="f11" fmla="+- f8 0 f7"/>
              <a:gd name="f12" fmla="*/ f11 1 3226495"/>
              <a:gd name="f13" fmla="*/ f10 1 3085336"/>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3226495" h="3085336">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8"/>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5" name="Freeform 8">
            <a:extLst>
              <a:ext uri="{FF2B5EF4-FFF2-40B4-BE49-F238E27FC236}">
                <a16:creationId xmlns:a16="http://schemas.microsoft.com/office/drawing/2014/main" id="{F8ED404A-1C6C-1763-6E7A-C9346BEDF119}"/>
              </a:ext>
            </a:extLst>
          </p:cNvPr>
          <p:cNvSpPr/>
          <p:nvPr/>
        </p:nvSpPr>
        <p:spPr>
          <a:xfrm>
            <a:off x="3661157" y="3942645"/>
            <a:ext cx="609283" cy="855128"/>
          </a:xfrm>
          <a:custGeom>
            <a:avLst/>
            <a:gdLst>
              <a:gd name="f0" fmla="val w"/>
              <a:gd name="f1" fmla="val h"/>
              <a:gd name="f2" fmla="val 0"/>
              <a:gd name="f3" fmla="val 2643759"/>
              <a:gd name="f4" fmla="val 4114800"/>
              <a:gd name="f5" fmla="*/ f0 1 2643759"/>
              <a:gd name="f6" fmla="*/ f1 1 4114800"/>
              <a:gd name="f7" fmla="val f2"/>
              <a:gd name="f8" fmla="val f3"/>
              <a:gd name="f9" fmla="val f4"/>
              <a:gd name="f10" fmla="+- f9 0 f7"/>
              <a:gd name="f11" fmla="+- f8 0 f7"/>
              <a:gd name="f12" fmla="*/ f11 1 2643759"/>
              <a:gd name="f13" fmla="*/ f10 1 411480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643759" h="411480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9"/>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6" name="Freeform 4">
            <a:extLst>
              <a:ext uri="{FF2B5EF4-FFF2-40B4-BE49-F238E27FC236}">
                <a16:creationId xmlns:a16="http://schemas.microsoft.com/office/drawing/2014/main" id="{1D432A02-AA42-86D8-451C-1CBDA0E81E75}"/>
              </a:ext>
            </a:extLst>
          </p:cNvPr>
          <p:cNvSpPr/>
          <p:nvPr/>
        </p:nvSpPr>
        <p:spPr>
          <a:xfrm>
            <a:off x="2415305" y="4555458"/>
            <a:ext cx="735497" cy="579784"/>
          </a:xfrm>
          <a:custGeom>
            <a:avLst/>
            <a:gdLst>
              <a:gd name="f0" fmla="val w"/>
              <a:gd name="f1" fmla="val h"/>
              <a:gd name="f2" fmla="val 0"/>
              <a:gd name="f3" fmla="val 3468704"/>
              <a:gd name="f4" fmla="val 2861681"/>
              <a:gd name="f5" fmla="val 2861680"/>
              <a:gd name="f6" fmla="*/ f0 1 3468704"/>
              <a:gd name="f7" fmla="*/ f1 1 2861681"/>
              <a:gd name="f8" fmla="val f2"/>
              <a:gd name="f9" fmla="val f3"/>
              <a:gd name="f10" fmla="val f4"/>
              <a:gd name="f11" fmla="+- f10 0 f8"/>
              <a:gd name="f12" fmla="+- f9 0 f8"/>
              <a:gd name="f13" fmla="*/ f12 1 3468704"/>
              <a:gd name="f14" fmla="*/ f11 1 2861681"/>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3468704" h="2861681">
                <a:moveTo>
                  <a:pt x="f2" y="f2"/>
                </a:moveTo>
                <a:lnTo>
                  <a:pt x="f3" y="f2"/>
                </a:lnTo>
                <a:lnTo>
                  <a:pt x="f3" y="f5"/>
                </a:lnTo>
                <a:lnTo>
                  <a:pt x="f2" y="f5"/>
                </a:lnTo>
                <a:lnTo>
                  <a:pt x="f2" y="f2"/>
                </a:lnTo>
                <a:close/>
              </a:path>
            </a:pathLst>
          </a:custGeom>
          <a:blipFill>
            <a:blip>
              <a:extLst>
                <a:ext uri="{96DAC541-7B7A-43D3-8B79-37D633B846F1}">
                  <asvg:svgBlip xmlns:asvg="http://schemas.microsoft.com/office/drawing/2016/SVG/main" r:embed="rId10"/>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A5AE2674-A9CA-5869-9763-93DE11B899B9}"/>
              </a:ext>
            </a:extLst>
          </p:cNvPr>
          <p:cNvPicPr>
            <a:picLocks noChangeAspect="1"/>
          </p:cNvPicPr>
          <p:nvPr/>
        </p:nvPicPr>
        <p:blipFill>
          <a:blip r:embed="rId3"/>
          <a:stretch>
            <a:fillRect/>
          </a:stretch>
        </p:blipFill>
        <p:spPr>
          <a:xfrm>
            <a:off x="9323414" y="5562596"/>
            <a:ext cx="2411391" cy="895353"/>
          </a:xfrm>
          <a:prstGeom prst="rect">
            <a:avLst/>
          </a:prstGeom>
          <a:noFill/>
          <a:ln cap="flat">
            <a:noFill/>
          </a:ln>
          <a:effectLst>
            <a:outerShdw dist="22997" dir="5400000" algn="tl">
              <a:srgbClr val="000000">
                <a:alpha val="35000"/>
              </a:srgbClr>
            </a:outerShdw>
          </a:effectLst>
        </p:spPr>
      </p:pic>
      <p:sp>
        <p:nvSpPr>
          <p:cNvPr id="3" name="Text 0">
            <a:extLst>
              <a:ext uri="{FF2B5EF4-FFF2-40B4-BE49-F238E27FC236}">
                <a16:creationId xmlns:a16="http://schemas.microsoft.com/office/drawing/2014/main" id="{6D9F639D-E4BF-4B95-D181-891FA7ED8D96}"/>
              </a:ext>
            </a:extLst>
          </p:cNvPr>
          <p:cNvSpPr/>
          <p:nvPr/>
        </p:nvSpPr>
        <p:spPr>
          <a:xfrm>
            <a:off x="914400" y="564779"/>
            <a:ext cx="11399523" cy="840159"/>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u="none" strike="noStrike" kern="0" cap="none" spc="-63" baseline="0">
                <a:solidFill>
                  <a:srgbClr val="203F3E"/>
                </a:solidFill>
                <a:uFillTx/>
                <a:latin typeface="Graphik" pitchFamily="34"/>
                <a:ea typeface="Manrope" pitchFamily="34"/>
                <a:cs typeface="Manrope" pitchFamily="34"/>
              </a:rPr>
              <a:t>Who is 3CE?</a:t>
            </a:r>
            <a:endParaRPr lang="en-US" sz="4400" b="0" i="0" u="none" strike="noStrike" kern="1200" cap="none" spc="0" baseline="0">
              <a:solidFill>
                <a:srgbClr val="000000"/>
              </a:solidFill>
              <a:uFillTx/>
              <a:latin typeface="Graphik" pitchFamily="34"/>
            </a:endParaRPr>
          </a:p>
        </p:txBody>
      </p:sp>
      <p:sp>
        <p:nvSpPr>
          <p:cNvPr id="4" name="Text 1">
            <a:extLst>
              <a:ext uri="{FF2B5EF4-FFF2-40B4-BE49-F238E27FC236}">
                <a16:creationId xmlns:a16="http://schemas.microsoft.com/office/drawing/2014/main" id="{45153E62-7054-6412-4500-981C4CEE3E54}"/>
              </a:ext>
            </a:extLst>
          </p:cNvPr>
          <p:cNvSpPr/>
          <p:nvPr/>
        </p:nvSpPr>
        <p:spPr>
          <a:xfrm>
            <a:off x="914400" y="1402506"/>
            <a:ext cx="11399523" cy="300042"/>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1200" cap="none" spc="0" baseline="0">
                <a:solidFill>
                  <a:srgbClr val="6F8785"/>
                </a:solidFill>
                <a:uFillTx/>
                <a:latin typeface="Graphik"/>
                <a:ea typeface="Manrope"/>
              </a:rPr>
              <a:t>A local public agency — we source your electricity and the utility delivers it.</a:t>
            </a:r>
            <a:endParaRPr lang="en-US" sz="1800" b="0" i="0" u="none" strike="noStrike" kern="1200" cap="none" spc="0" baseline="0">
              <a:solidFill>
                <a:srgbClr val="000000"/>
              </a:solidFill>
              <a:uFillTx/>
              <a:latin typeface="Aptos"/>
              <a:ea typeface="Calibri"/>
              <a:cs typeface="Calibri"/>
            </a:endParaRPr>
          </a:p>
        </p:txBody>
      </p:sp>
      <p:pic>
        <p:nvPicPr>
          <p:cNvPr id="5" name="Image 1" descr="preencoded.png">
            <a:extLst>
              <a:ext uri="{FF2B5EF4-FFF2-40B4-BE49-F238E27FC236}">
                <a16:creationId xmlns:a16="http://schemas.microsoft.com/office/drawing/2014/main" id="{A34F2151-3EED-61DA-3497-75CE01370A3B}"/>
              </a:ext>
            </a:extLst>
          </p:cNvPr>
          <p:cNvPicPr>
            <a:picLocks noChangeAspect="1"/>
          </p:cNvPicPr>
          <p:nvPr/>
        </p:nvPicPr>
        <p:blipFill>
          <a:blip r:embed="rId4"/>
          <a:stretch>
            <a:fillRect/>
          </a:stretch>
        </p:blipFill>
        <p:spPr>
          <a:xfrm>
            <a:off x="2633636" y="2009915"/>
            <a:ext cx="7139653" cy="3809929"/>
          </a:xfrm>
          <a:prstGeom prst="rect">
            <a:avLst/>
          </a:prstGeom>
          <a:noFill/>
          <a:ln cap="flat">
            <a:noFill/>
          </a:ln>
          <a:effectLst>
            <a:outerShdw dist="22997" dir="5400000" algn="tl">
              <a:srgbClr val="000000">
                <a:alpha val="35000"/>
              </a:srgbClr>
            </a:outerShdw>
          </a:effectLst>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Freeform 4" descr="A black background with blue text  Description automatically generated">
            <a:extLst>
              <a:ext uri="{FF2B5EF4-FFF2-40B4-BE49-F238E27FC236}">
                <a16:creationId xmlns:a16="http://schemas.microsoft.com/office/drawing/2014/main" id="{1E6065C6-69A9-E117-31D2-002BDBD3DC45}"/>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3" name="TextBox 10">
            <a:extLst>
              <a:ext uri="{FF2B5EF4-FFF2-40B4-BE49-F238E27FC236}">
                <a16:creationId xmlns:a16="http://schemas.microsoft.com/office/drawing/2014/main" id="{43FB5DDE-4A2B-9220-EC25-92FD67950A0F}"/>
              </a:ext>
            </a:extLst>
          </p:cNvPr>
          <p:cNvSpPr txBox="1"/>
          <p:nvPr/>
        </p:nvSpPr>
        <p:spPr>
          <a:xfrm>
            <a:off x="660397" y="388866"/>
            <a:ext cx="9136629"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3CE's Energy Programs Portfolio</a:t>
            </a:r>
          </a:p>
        </p:txBody>
      </p:sp>
      <p:grpSp>
        <p:nvGrpSpPr>
          <p:cNvPr id="4" name="Group 1">
            <a:extLst>
              <a:ext uri="{FF2B5EF4-FFF2-40B4-BE49-F238E27FC236}">
                <a16:creationId xmlns:a16="http://schemas.microsoft.com/office/drawing/2014/main" id="{1C89AEB3-F372-6281-A4DC-DF7A576F201E}"/>
              </a:ext>
            </a:extLst>
          </p:cNvPr>
          <p:cNvGrpSpPr/>
          <p:nvPr/>
        </p:nvGrpSpPr>
        <p:grpSpPr>
          <a:xfrm>
            <a:off x="3208227" y="1397002"/>
            <a:ext cx="5775550" cy="4927975"/>
            <a:chOff x="3208227" y="1397002"/>
            <a:chExt cx="5775550" cy="4927975"/>
          </a:xfrm>
        </p:grpSpPr>
        <p:grpSp>
          <p:nvGrpSpPr>
            <p:cNvPr id="5" name="Group 5">
              <a:extLst>
                <a:ext uri="{FF2B5EF4-FFF2-40B4-BE49-F238E27FC236}">
                  <a16:creationId xmlns:a16="http://schemas.microsoft.com/office/drawing/2014/main" id="{9D043F80-8BCE-E7B2-E325-798821D36A8D}"/>
                </a:ext>
              </a:extLst>
            </p:cNvPr>
            <p:cNvGrpSpPr/>
            <p:nvPr/>
          </p:nvGrpSpPr>
          <p:grpSpPr>
            <a:xfrm>
              <a:off x="3208227" y="1397002"/>
              <a:ext cx="2696711" cy="2406261"/>
              <a:chOff x="3208227" y="1397002"/>
              <a:chExt cx="2696711" cy="2406261"/>
            </a:xfrm>
          </p:grpSpPr>
          <p:sp>
            <p:nvSpPr>
              <p:cNvPr id="6" name="Freeform 3">
                <a:extLst>
                  <a:ext uri="{FF2B5EF4-FFF2-40B4-BE49-F238E27FC236}">
                    <a16:creationId xmlns:a16="http://schemas.microsoft.com/office/drawing/2014/main" id="{00DB8D2E-8C9F-7E3A-137E-23328BFA865C}"/>
                  </a:ext>
                </a:extLst>
              </p:cNvPr>
              <p:cNvSpPr/>
              <p:nvPr/>
            </p:nvSpPr>
            <p:spPr>
              <a:xfrm>
                <a:off x="3208227" y="1476792"/>
                <a:ext cx="2696711" cy="2326471"/>
              </a:xfrm>
              <a:custGeom>
                <a:avLst/>
                <a:gdLst>
                  <a:gd name="f0" fmla="val w"/>
                  <a:gd name="f1" fmla="val h"/>
                  <a:gd name="f2" fmla="val 0"/>
                  <a:gd name="f3" fmla="val 1287646"/>
                  <a:gd name="f4" fmla="val 1110860"/>
                  <a:gd name="f5" fmla="val 84439"/>
                  <a:gd name="f6" fmla="val 1203207"/>
                  <a:gd name="f7" fmla="val 1249841"/>
                  <a:gd name="f8" fmla="val 37804"/>
                  <a:gd name="f9" fmla="val 1026422"/>
                  <a:gd name="f10" fmla="val 1073056"/>
                  <a:gd name="f11" fmla="*/ f0 1 1287646"/>
                  <a:gd name="f12" fmla="*/ f1 1 1110860"/>
                  <a:gd name="f13" fmla="val f2"/>
                  <a:gd name="f14" fmla="val f3"/>
                  <a:gd name="f15" fmla="val f4"/>
                  <a:gd name="f16" fmla="+- f15 0 f13"/>
                  <a:gd name="f17" fmla="+- f14 0 f13"/>
                  <a:gd name="f18" fmla="*/ f17 1 1287646"/>
                  <a:gd name="f19" fmla="*/ f16 1 11108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287646" h="1110860">
                    <a:moveTo>
                      <a:pt x="f5" y="f2"/>
                    </a:moveTo>
                    <a:lnTo>
                      <a:pt x="f6" y="f2"/>
                    </a:lnTo>
                    <a:cubicBezTo>
                      <a:pt x="f7" y="f2"/>
                      <a:pt x="f3" y="f8"/>
                      <a:pt x="f3" y="f5"/>
                    </a:cubicBezTo>
                    <a:lnTo>
                      <a:pt x="f3" y="f9"/>
                    </a:lnTo>
                    <a:cubicBezTo>
                      <a:pt x="f3" y="f10"/>
                      <a:pt x="f7" y="f4"/>
                      <a:pt x="f6" y="f4"/>
                    </a:cubicBezTo>
                    <a:lnTo>
                      <a:pt x="f5" y="f4"/>
                    </a:lnTo>
                    <a:cubicBezTo>
                      <a:pt x="f8" y="f4"/>
                      <a:pt x="f2" y="f10"/>
                      <a:pt x="f2" y="f9"/>
                    </a:cubicBezTo>
                    <a:lnTo>
                      <a:pt x="f2" y="f5"/>
                    </a:lnTo>
                    <a:cubicBezTo>
                      <a:pt x="f2" y="f8"/>
                      <a:pt x="f8" y="f2"/>
                      <a:pt x="f5" y="f2"/>
                    </a:cubicBezTo>
                    <a:close/>
                  </a:path>
                </a:pathLst>
              </a:custGeom>
              <a:solidFill>
                <a:srgbClr val="A5A5A5"/>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7" name="TextBox 4">
                <a:extLst>
                  <a:ext uri="{FF2B5EF4-FFF2-40B4-BE49-F238E27FC236}">
                    <a16:creationId xmlns:a16="http://schemas.microsoft.com/office/drawing/2014/main" id="{DB0D8541-B250-7894-23EB-804B94595060}"/>
                  </a:ext>
                </a:extLst>
              </p:cNvPr>
              <p:cNvSpPr txBox="1"/>
              <p:nvPr/>
            </p:nvSpPr>
            <p:spPr>
              <a:xfrm>
                <a:off x="3208227" y="1397002"/>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grpSp>
        <p:grpSp>
          <p:nvGrpSpPr>
            <p:cNvPr id="8" name="Group 6">
              <a:extLst>
                <a:ext uri="{FF2B5EF4-FFF2-40B4-BE49-F238E27FC236}">
                  <a16:creationId xmlns:a16="http://schemas.microsoft.com/office/drawing/2014/main" id="{10C49A93-6956-2ED3-6272-8A3B80E6FAEE}"/>
                </a:ext>
              </a:extLst>
            </p:cNvPr>
            <p:cNvGrpSpPr/>
            <p:nvPr/>
          </p:nvGrpSpPr>
          <p:grpSpPr>
            <a:xfrm>
              <a:off x="3225875" y="3918706"/>
              <a:ext cx="2696711" cy="2406271"/>
              <a:chOff x="3225875" y="3918706"/>
              <a:chExt cx="2696711" cy="2406271"/>
            </a:xfrm>
          </p:grpSpPr>
          <p:sp>
            <p:nvSpPr>
              <p:cNvPr id="9" name="Freeform 6">
                <a:extLst>
                  <a:ext uri="{FF2B5EF4-FFF2-40B4-BE49-F238E27FC236}">
                    <a16:creationId xmlns:a16="http://schemas.microsoft.com/office/drawing/2014/main" id="{604C0C8C-339E-8883-F050-EE83F149F479}"/>
                  </a:ext>
                </a:extLst>
              </p:cNvPr>
              <p:cNvSpPr/>
              <p:nvPr/>
            </p:nvSpPr>
            <p:spPr>
              <a:xfrm>
                <a:off x="3225875" y="3998506"/>
                <a:ext cx="2696711" cy="2326471"/>
              </a:xfrm>
              <a:custGeom>
                <a:avLst/>
                <a:gdLst>
                  <a:gd name="f0" fmla="val w"/>
                  <a:gd name="f1" fmla="val h"/>
                  <a:gd name="f2" fmla="val 0"/>
                  <a:gd name="f3" fmla="val 1287646"/>
                  <a:gd name="f4" fmla="val 1110860"/>
                  <a:gd name="f5" fmla="val 84439"/>
                  <a:gd name="f6" fmla="val 1203207"/>
                  <a:gd name="f7" fmla="val 1249841"/>
                  <a:gd name="f8" fmla="val 37804"/>
                  <a:gd name="f9" fmla="val 1026422"/>
                  <a:gd name="f10" fmla="val 1073056"/>
                  <a:gd name="f11" fmla="*/ f0 1 1287646"/>
                  <a:gd name="f12" fmla="*/ f1 1 1110860"/>
                  <a:gd name="f13" fmla="val f2"/>
                  <a:gd name="f14" fmla="val f3"/>
                  <a:gd name="f15" fmla="val f4"/>
                  <a:gd name="f16" fmla="+- f15 0 f13"/>
                  <a:gd name="f17" fmla="+- f14 0 f13"/>
                  <a:gd name="f18" fmla="*/ f17 1 1287646"/>
                  <a:gd name="f19" fmla="*/ f16 1 11108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287646" h="1110860">
                    <a:moveTo>
                      <a:pt x="f5" y="f2"/>
                    </a:moveTo>
                    <a:lnTo>
                      <a:pt x="f6" y="f2"/>
                    </a:lnTo>
                    <a:cubicBezTo>
                      <a:pt x="f7" y="f2"/>
                      <a:pt x="f3" y="f8"/>
                      <a:pt x="f3" y="f5"/>
                    </a:cubicBezTo>
                    <a:lnTo>
                      <a:pt x="f3" y="f9"/>
                    </a:lnTo>
                    <a:cubicBezTo>
                      <a:pt x="f3" y="f10"/>
                      <a:pt x="f7" y="f4"/>
                      <a:pt x="f6" y="f4"/>
                    </a:cubicBezTo>
                    <a:lnTo>
                      <a:pt x="f5" y="f4"/>
                    </a:lnTo>
                    <a:cubicBezTo>
                      <a:pt x="f8" y="f4"/>
                      <a:pt x="f2" y="f10"/>
                      <a:pt x="f2" y="f9"/>
                    </a:cubicBezTo>
                    <a:lnTo>
                      <a:pt x="f2" y="f5"/>
                    </a:lnTo>
                    <a:cubicBezTo>
                      <a:pt x="f2" y="f8"/>
                      <a:pt x="f8" y="f2"/>
                      <a:pt x="f5" y="f2"/>
                    </a:cubicBezTo>
                    <a:close/>
                  </a:path>
                </a:pathLst>
              </a:custGeom>
              <a:solidFill>
                <a:srgbClr val="ED7D31"/>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0" name="TextBox 7">
                <a:extLst>
                  <a:ext uri="{FF2B5EF4-FFF2-40B4-BE49-F238E27FC236}">
                    <a16:creationId xmlns:a16="http://schemas.microsoft.com/office/drawing/2014/main" id="{3E744ED6-07D8-191F-0C97-7C4B1726D51A}"/>
                  </a:ext>
                </a:extLst>
              </p:cNvPr>
              <p:cNvSpPr txBox="1"/>
              <p:nvPr/>
            </p:nvSpPr>
            <p:spPr>
              <a:xfrm>
                <a:off x="3225875" y="3918706"/>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grpSp>
        <p:grpSp>
          <p:nvGrpSpPr>
            <p:cNvPr id="11" name="Group 7">
              <a:extLst>
                <a:ext uri="{FF2B5EF4-FFF2-40B4-BE49-F238E27FC236}">
                  <a16:creationId xmlns:a16="http://schemas.microsoft.com/office/drawing/2014/main" id="{C1F5CD96-B7AE-5E54-1E12-0B6F3ADAB7F3}"/>
                </a:ext>
              </a:extLst>
            </p:cNvPr>
            <p:cNvGrpSpPr/>
            <p:nvPr/>
          </p:nvGrpSpPr>
          <p:grpSpPr>
            <a:xfrm>
              <a:off x="6287066" y="1397002"/>
              <a:ext cx="2696711" cy="2406261"/>
              <a:chOff x="6287066" y="1397002"/>
              <a:chExt cx="2696711" cy="2406261"/>
            </a:xfrm>
          </p:grpSpPr>
          <p:sp>
            <p:nvSpPr>
              <p:cNvPr id="12" name="Freeform 9">
                <a:extLst>
                  <a:ext uri="{FF2B5EF4-FFF2-40B4-BE49-F238E27FC236}">
                    <a16:creationId xmlns:a16="http://schemas.microsoft.com/office/drawing/2014/main" id="{2293C7FB-DA78-DB04-C418-70390F96999B}"/>
                  </a:ext>
                </a:extLst>
              </p:cNvPr>
              <p:cNvSpPr/>
              <p:nvPr/>
            </p:nvSpPr>
            <p:spPr>
              <a:xfrm>
                <a:off x="6287066" y="1476792"/>
                <a:ext cx="2696711" cy="2326471"/>
              </a:xfrm>
              <a:custGeom>
                <a:avLst/>
                <a:gdLst>
                  <a:gd name="f0" fmla="val w"/>
                  <a:gd name="f1" fmla="val h"/>
                  <a:gd name="f2" fmla="val 0"/>
                  <a:gd name="f3" fmla="val 1287646"/>
                  <a:gd name="f4" fmla="val 1110860"/>
                  <a:gd name="f5" fmla="val 84439"/>
                  <a:gd name="f6" fmla="val 1203207"/>
                  <a:gd name="f7" fmla="val 1249841"/>
                  <a:gd name="f8" fmla="val 37804"/>
                  <a:gd name="f9" fmla="val 1026422"/>
                  <a:gd name="f10" fmla="val 1073056"/>
                  <a:gd name="f11" fmla="*/ f0 1 1287646"/>
                  <a:gd name="f12" fmla="*/ f1 1 1110860"/>
                  <a:gd name="f13" fmla="val f2"/>
                  <a:gd name="f14" fmla="val f3"/>
                  <a:gd name="f15" fmla="val f4"/>
                  <a:gd name="f16" fmla="+- f15 0 f13"/>
                  <a:gd name="f17" fmla="+- f14 0 f13"/>
                  <a:gd name="f18" fmla="*/ f17 1 1287646"/>
                  <a:gd name="f19" fmla="*/ f16 1 11108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287646" h="1110860">
                    <a:moveTo>
                      <a:pt x="f5" y="f2"/>
                    </a:moveTo>
                    <a:lnTo>
                      <a:pt x="f6" y="f2"/>
                    </a:lnTo>
                    <a:cubicBezTo>
                      <a:pt x="f7" y="f2"/>
                      <a:pt x="f3" y="f8"/>
                      <a:pt x="f3" y="f5"/>
                    </a:cubicBezTo>
                    <a:lnTo>
                      <a:pt x="f3" y="f9"/>
                    </a:lnTo>
                    <a:cubicBezTo>
                      <a:pt x="f3" y="f10"/>
                      <a:pt x="f7" y="f4"/>
                      <a:pt x="f6" y="f4"/>
                    </a:cubicBezTo>
                    <a:lnTo>
                      <a:pt x="f5" y="f4"/>
                    </a:lnTo>
                    <a:cubicBezTo>
                      <a:pt x="f8" y="f4"/>
                      <a:pt x="f2" y="f10"/>
                      <a:pt x="f2" y="f9"/>
                    </a:cubicBezTo>
                    <a:lnTo>
                      <a:pt x="f2" y="f5"/>
                    </a:lnTo>
                    <a:cubicBezTo>
                      <a:pt x="f2" y="f8"/>
                      <a:pt x="f8" y="f2"/>
                      <a:pt x="f5" y="f2"/>
                    </a:cubicBezTo>
                    <a:close/>
                  </a:path>
                </a:pathLst>
              </a:custGeom>
              <a:solidFill>
                <a:srgbClr val="4472C4"/>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3" name="TextBox 10">
                <a:extLst>
                  <a:ext uri="{FF2B5EF4-FFF2-40B4-BE49-F238E27FC236}">
                    <a16:creationId xmlns:a16="http://schemas.microsoft.com/office/drawing/2014/main" id="{4A6A0264-BB7E-9162-E907-F7FF396BA2AF}"/>
                  </a:ext>
                </a:extLst>
              </p:cNvPr>
              <p:cNvSpPr txBox="1"/>
              <p:nvPr/>
            </p:nvSpPr>
            <p:spPr>
              <a:xfrm>
                <a:off x="6287066" y="1397002"/>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grpSp>
        <p:sp>
          <p:nvSpPr>
            <p:cNvPr id="14" name="TextBox 13">
              <a:extLst>
                <a:ext uri="{FF2B5EF4-FFF2-40B4-BE49-F238E27FC236}">
                  <a16:creationId xmlns:a16="http://schemas.microsoft.com/office/drawing/2014/main" id="{7857B7A8-F4B0-066D-4EB1-952C2ADE03C3}"/>
                </a:ext>
              </a:extLst>
            </p:cNvPr>
            <p:cNvSpPr txBox="1"/>
            <p:nvPr/>
          </p:nvSpPr>
          <p:spPr>
            <a:xfrm>
              <a:off x="6287066" y="3898571"/>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5" name="Freeform 16">
              <a:extLst>
                <a:ext uri="{FF2B5EF4-FFF2-40B4-BE49-F238E27FC236}">
                  <a16:creationId xmlns:a16="http://schemas.microsoft.com/office/drawing/2014/main" id="{1BB48F9B-1CCE-C94F-357B-76D634A1F09B}"/>
                </a:ext>
              </a:extLst>
            </p:cNvPr>
            <p:cNvSpPr/>
            <p:nvPr/>
          </p:nvSpPr>
          <p:spPr>
            <a:xfrm>
              <a:off x="4208215" y="4558238"/>
              <a:ext cx="718791" cy="566946"/>
            </a:xfrm>
            <a:custGeom>
              <a:avLst/>
              <a:gdLst>
                <a:gd name="f0" fmla="val w"/>
                <a:gd name="f1" fmla="val h"/>
                <a:gd name="f2" fmla="val 0"/>
                <a:gd name="f3" fmla="val 1078187"/>
                <a:gd name="f4" fmla="val 850420"/>
                <a:gd name="f5" fmla="*/ f0 1 1078187"/>
                <a:gd name="f6" fmla="*/ f1 1 850420"/>
                <a:gd name="f7" fmla="val f2"/>
                <a:gd name="f8" fmla="val f3"/>
                <a:gd name="f9" fmla="val f4"/>
                <a:gd name="f10" fmla="+- f9 0 f7"/>
                <a:gd name="f11" fmla="+- f8 0 f7"/>
                <a:gd name="f12" fmla="*/ f11 1 1078187"/>
                <a:gd name="f13" fmla="*/ f10 1 85042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078187" h="85042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4"/>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6" name="Freeform 17">
              <a:extLst>
                <a:ext uri="{FF2B5EF4-FFF2-40B4-BE49-F238E27FC236}">
                  <a16:creationId xmlns:a16="http://schemas.microsoft.com/office/drawing/2014/main" id="{4750FB3B-5FB3-61D9-EEAB-B747C5E86B5B}"/>
                </a:ext>
              </a:extLst>
            </p:cNvPr>
            <p:cNvSpPr/>
            <p:nvPr/>
          </p:nvSpPr>
          <p:spPr>
            <a:xfrm>
              <a:off x="7267962" y="2538904"/>
              <a:ext cx="752962" cy="696489"/>
            </a:xfrm>
            <a:custGeom>
              <a:avLst/>
              <a:gdLst>
                <a:gd name="f0" fmla="val w"/>
                <a:gd name="f1" fmla="val h"/>
                <a:gd name="f2" fmla="val 0"/>
                <a:gd name="f3" fmla="val 1129438"/>
                <a:gd name="f4" fmla="val 1044730"/>
                <a:gd name="f5" fmla="*/ f0 1 1129438"/>
                <a:gd name="f6" fmla="*/ f1 1 1044730"/>
                <a:gd name="f7" fmla="val f2"/>
                <a:gd name="f8" fmla="val f3"/>
                <a:gd name="f9" fmla="val f4"/>
                <a:gd name="f10" fmla="+- f9 0 f7"/>
                <a:gd name="f11" fmla="+- f8 0 f7"/>
                <a:gd name="f12" fmla="*/ f11 1 1129438"/>
                <a:gd name="f13" fmla="*/ f10 1 104473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129438" h="104473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5"/>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7" name="Freeform 18">
              <a:extLst>
                <a:ext uri="{FF2B5EF4-FFF2-40B4-BE49-F238E27FC236}">
                  <a16:creationId xmlns:a16="http://schemas.microsoft.com/office/drawing/2014/main" id="{6756FF11-4F85-F36A-502A-9BD9D60058FB}"/>
                </a:ext>
              </a:extLst>
            </p:cNvPr>
            <p:cNvSpPr/>
            <p:nvPr/>
          </p:nvSpPr>
          <p:spPr>
            <a:xfrm>
              <a:off x="4305232" y="2538904"/>
              <a:ext cx="693627" cy="766440"/>
            </a:xfrm>
            <a:custGeom>
              <a:avLst/>
              <a:gdLst>
                <a:gd name="f0" fmla="val w"/>
                <a:gd name="f1" fmla="val h"/>
                <a:gd name="f2" fmla="val 0"/>
                <a:gd name="f3" fmla="val 1040442"/>
                <a:gd name="f4" fmla="val 1149660"/>
                <a:gd name="f5" fmla="*/ f0 1 1040442"/>
                <a:gd name="f6" fmla="*/ f1 1 1149660"/>
                <a:gd name="f7" fmla="val f2"/>
                <a:gd name="f8" fmla="val f3"/>
                <a:gd name="f9" fmla="val f4"/>
                <a:gd name="f10" fmla="+- f9 0 f7"/>
                <a:gd name="f11" fmla="+- f8 0 f7"/>
                <a:gd name="f12" fmla="*/ f11 1 1040442"/>
                <a:gd name="f13" fmla="*/ f10 1 11496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040442" h="114966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6"/>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8" name="Freeform 19">
              <a:extLst>
                <a:ext uri="{FF2B5EF4-FFF2-40B4-BE49-F238E27FC236}">
                  <a16:creationId xmlns:a16="http://schemas.microsoft.com/office/drawing/2014/main" id="{E0254217-6E31-B359-482D-F06CAC095CB4}"/>
                </a:ext>
              </a:extLst>
            </p:cNvPr>
            <p:cNvSpPr/>
            <p:nvPr/>
          </p:nvSpPr>
          <p:spPr>
            <a:xfrm>
              <a:off x="7147297" y="4235802"/>
              <a:ext cx="877485" cy="905795"/>
            </a:xfrm>
            <a:custGeom>
              <a:avLst/>
              <a:gdLst>
                <a:gd name="f0" fmla="val w"/>
                <a:gd name="f1" fmla="val h"/>
                <a:gd name="f2" fmla="val 0"/>
                <a:gd name="f3" fmla="val 1316231"/>
                <a:gd name="f4" fmla="val 1358690"/>
                <a:gd name="f5" fmla="val 1316230"/>
                <a:gd name="f6" fmla="*/ f0 1 1316231"/>
                <a:gd name="f7" fmla="*/ f1 1 1358690"/>
                <a:gd name="f8" fmla="val f2"/>
                <a:gd name="f9" fmla="val f3"/>
                <a:gd name="f10" fmla="val f4"/>
                <a:gd name="f11" fmla="+- f10 0 f8"/>
                <a:gd name="f12" fmla="+- f9 0 f8"/>
                <a:gd name="f13" fmla="*/ f12 1 1316231"/>
                <a:gd name="f14" fmla="*/ f11 1 1358690"/>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316231" h="1358690">
                  <a:moveTo>
                    <a:pt x="f2" y="f2"/>
                  </a:moveTo>
                  <a:lnTo>
                    <a:pt x="f5" y="f2"/>
                  </a:lnTo>
                  <a:lnTo>
                    <a:pt x="f5" y="f4"/>
                  </a:lnTo>
                  <a:lnTo>
                    <a:pt x="f2" y="f4"/>
                  </a:lnTo>
                  <a:lnTo>
                    <a:pt x="f2" y="f2"/>
                  </a:lnTo>
                  <a:close/>
                </a:path>
              </a:pathLst>
            </a:custGeom>
            <a:blipFill>
              <a:blip>
                <a:extLst>
                  <a:ext uri="{96DAC541-7B7A-43D3-8B79-37D633B846F1}">
                    <asvg:svgBlip xmlns:asvg="http://schemas.microsoft.com/office/drawing/2016/SVG/main" r:embed="rId7"/>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9" name="TextBox 20">
              <a:extLst>
                <a:ext uri="{FF2B5EF4-FFF2-40B4-BE49-F238E27FC236}">
                  <a16:creationId xmlns:a16="http://schemas.microsoft.com/office/drawing/2014/main" id="{901D9811-B77C-DF3A-EDC2-308F00F93C2E}"/>
                </a:ext>
              </a:extLst>
            </p:cNvPr>
            <p:cNvSpPr txBox="1"/>
            <p:nvPr/>
          </p:nvSpPr>
          <p:spPr>
            <a:xfrm>
              <a:off x="3213183" y="5225238"/>
              <a:ext cx="2696711" cy="666844"/>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Agricultural Electrification</a:t>
              </a:r>
            </a:p>
          </p:txBody>
        </p:sp>
        <p:sp>
          <p:nvSpPr>
            <p:cNvPr id="20" name="TextBox 21">
              <a:extLst>
                <a:ext uri="{FF2B5EF4-FFF2-40B4-BE49-F238E27FC236}">
                  <a16:creationId xmlns:a16="http://schemas.microsoft.com/office/drawing/2014/main" id="{FA2C76F8-9440-59D6-DE58-B277D6415170}"/>
                </a:ext>
              </a:extLst>
            </p:cNvPr>
            <p:cNvSpPr txBox="1"/>
            <p:nvPr/>
          </p:nvSpPr>
          <p:spPr>
            <a:xfrm>
              <a:off x="6789932" y="5206191"/>
              <a:ext cx="1645179" cy="1000271"/>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Energy Optimization</a:t>
              </a:r>
            </a:p>
          </p:txBody>
        </p:sp>
        <p:sp>
          <p:nvSpPr>
            <p:cNvPr id="21" name="TextBox 22">
              <a:extLst>
                <a:ext uri="{FF2B5EF4-FFF2-40B4-BE49-F238E27FC236}">
                  <a16:creationId xmlns:a16="http://schemas.microsoft.com/office/drawing/2014/main" id="{3657E0CF-9A20-02D0-8EFC-CEA2FAB38D03}"/>
                </a:ext>
              </a:extLst>
            </p:cNvPr>
            <p:cNvSpPr txBox="1"/>
            <p:nvPr/>
          </p:nvSpPr>
          <p:spPr>
            <a:xfrm>
              <a:off x="6661166" y="1781251"/>
              <a:ext cx="1948504" cy="666844"/>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Building Electrification</a:t>
              </a:r>
            </a:p>
          </p:txBody>
        </p:sp>
        <p:sp>
          <p:nvSpPr>
            <p:cNvPr id="22" name="TextBox 24">
              <a:extLst>
                <a:ext uri="{FF2B5EF4-FFF2-40B4-BE49-F238E27FC236}">
                  <a16:creationId xmlns:a16="http://schemas.microsoft.com/office/drawing/2014/main" id="{62763AE7-3911-CD7C-B576-178B0E10312E}"/>
                </a:ext>
              </a:extLst>
            </p:cNvPr>
            <p:cNvSpPr txBox="1"/>
            <p:nvPr/>
          </p:nvSpPr>
          <p:spPr>
            <a:xfrm>
              <a:off x="3582326" y="1761271"/>
              <a:ext cx="1948504" cy="666844"/>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Transportation </a:t>
              </a:r>
            </a:p>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Electrification</a:t>
              </a:r>
            </a:p>
          </p:txBody>
        </p:sp>
      </p:gr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name="Slide5632">
    <p:spTree>
      <p:nvGrpSpPr>
        <p:cNvPr id="1" name=""/>
        <p:cNvGrpSpPr/>
        <p:nvPr/>
      </p:nvGrpSpPr>
      <p:grpSpPr>
        <a:xfrm>
          <a:off x="0" y="0"/>
          <a:ext cx="0" cy="0"/>
          <a:chOff x="0" y="0"/>
          <a:chExt cx="0" cy="0"/>
        </a:xfrm>
      </p:grpSpPr>
      <p:sp>
        <p:nvSpPr>
          <p:cNvPr id="2" name="Freeform 4" descr="A black background with blue text  Description automatically generated">
            <a:extLst>
              <a:ext uri="{FF2B5EF4-FFF2-40B4-BE49-F238E27FC236}">
                <a16:creationId xmlns:a16="http://schemas.microsoft.com/office/drawing/2014/main" id="{99C30F65-DE69-F0A0-A872-724F63943B25}"/>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3" name="TextBox 10">
            <a:extLst>
              <a:ext uri="{FF2B5EF4-FFF2-40B4-BE49-F238E27FC236}">
                <a16:creationId xmlns:a16="http://schemas.microsoft.com/office/drawing/2014/main" id="{B18CBFBC-A6D4-70F6-748E-A8E9BD6602DB}"/>
              </a:ext>
            </a:extLst>
          </p:cNvPr>
          <p:cNvSpPr txBox="1"/>
          <p:nvPr/>
        </p:nvSpPr>
        <p:spPr>
          <a:xfrm>
            <a:off x="660397" y="388866"/>
            <a:ext cx="9136629"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3CE's Energy Programs Portfolio</a:t>
            </a:r>
          </a:p>
        </p:txBody>
      </p:sp>
      <p:grpSp>
        <p:nvGrpSpPr>
          <p:cNvPr id="4" name="Group 1">
            <a:extLst>
              <a:ext uri="{FF2B5EF4-FFF2-40B4-BE49-F238E27FC236}">
                <a16:creationId xmlns:a16="http://schemas.microsoft.com/office/drawing/2014/main" id="{F6A1E87D-0C5D-AC14-D05C-E348049A71AA}"/>
              </a:ext>
            </a:extLst>
          </p:cNvPr>
          <p:cNvGrpSpPr/>
          <p:nvPr/>
        </p:nvGrpSpPr>
        <p:grpSpPr>
          <a:xfrm>
            <a:off x="3208227" y="1397002"/>
            <a:ext cx="5775550" cy="4927975"/>
            <a:chOff x="3208227" y="1397002"/>
            <a:chExt cx="5775550" cy="4927975"/>
          </a:xfrm>
        </p:grpSpPr>
        <p:grpSp>
          <p:nvGrpSpPr>
            <p:cNvPr id="5" name="Group 5">
              <a:extLst>
                <a:ext uri="{FF2B5EF4-FFF2-40B4-BE49-F238E27FC236}">
                  <a16:creationId xmlns:a16="http://schemas.microsoft.com/office/drawing/2014/main" id="{9F066114-8AB3-3AF1-9D77-790F6802EDCA}"/>
                </a:ext>
              </a:extLst>
            </p:cNvPr>
            <p:cNvGrpSpPr/>
            <p:nvPr/>
          </p:nvGrpSpPr>
          <p:grpSpPr>
            <a:xfrm>
              <a:off x="3208227" y="1397002"/>
              <a:ext cx="2696711" cy="2406261"/>
              <a:chOff x="3208227" y="1397002"/>
              <a:chExt cx="2696711" cy="2406261"/>
            </a:xfrm>
          </p:grpSpPr>
          <p:sp>
            <p:nvSpPr>
              <p:cNvPr id="6" name="Freeform 3">
                <a:extLst>
                  <a:ext uri="{FF2B5EF4-FFF2-40B4-BE49-F238E27FC236}">
                    <a16:creationId xmlns:a16="http://schemas.microsoft.com/office/drawing/2014/main" id="{5389CDC8-B0C4-33B3-A2C8-BFBB476F33EC}"/>
                  </a:ext>
                </a:extLst>
              </p:cNvPr>
              <p:cNvSpPr/>
              <p:nvPr/>
            </p:nvSpPr>
            <p:spPr>
              <a:xfrm>
                <a:off x="3208227" y="1476792"/>
                <a:ext cx="2696711" cy="2326471"/>
              </a:xfrm>
              <a:custGeom>
                <a:avLst/>
                <a:gdLst>
                  <a:gd name="f0" fmla="val w"/>
                  <a:gd name="f1" fmla="val h"/>
                  <a:gd name="f2" fmla="val 0"/>
                  <a:gd name="f3" fmla="val 1287646"/>
                  <a:gd name="f4" fmla="val 1110860"/>
                  <a:gd name="f5" fmla="val 84439"/>
                  <a:gd name="f6" fmla="val 1203207"/>
                  <a:gd name="f7" fmla="val 1249841"/>
                  <a:gd name="f8" fmla="val 37804"/>
                  <a:gd name="f9" fmla="val 1026422"/>
                  <a:gd name="f10" fmla="val 1073056"/>
                  <a:gd name="f11" fmla="*/ f0 1 1287646"/>
                  <a:gd name="f12" fmla="*/ f1 1 1110860"/>
                  <a:gd name="f13" fmla="val f2"/>
                  <a:gd name="f14" fmla="val f3"/>
                  <a:gd name="f15" fmla="val f4"/>
                  <a:gd name="f16" fmla="+- f15 0 f13"/>
                  <a:gd name="f17" fmla="+- f14 0 f13"/>
                  <a:gd name="f18" fmla="*/ f17 1 1287646"/>
                  <a:gd name="f19" fmla="*/ f16 1 11108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287646" h="1110860">
                    <a:moveTo>
                      <a:pt x="f5" y="f2"/>
                    </a:moveTo>
                    <a:lnTo>
                      <a:pt x="f6" y="f2"/>
                    </a:lnTo>
                    <a:cubicBezTo>
                      <a:pt x="f7" y="f2"/>
                      <a:pt x="f3" y="f8"/>
                      <a:pt x="f3" y="f5"/>
                    </a:cubicBezTo>
                    <a:lnTo>
                      <a:pt x="f3" y="f9"/>
                    </a:lnTo>
                    <a:cubicBezTo>
                      <a:pt x="f3" y="f10"/>
                      <a:pt x="f7" y="f4"/>
                      <a:pt x="f6" y="f4"/>
                    </a:cubicBezTo>
                    <a:lnTo>
                      <a:pt x="f5" y="f4"/>
                    </a:lnTo>
                    <a:cubicBezTo>
                      <a:pt x="f8" y="f4"/>
                      <a:pt x="f2" y="f10"/>
                      <a:pt x="f2" y="f9"/>
                    </a:cubicBezTo>
                    <a:lnTo>
                      <a:pt x="f2" y="f5"/>
                    </a:lnTo>
                    <a:cubicBezTo>
                      <a:pt x="f2" y="f8"/>
                      <a:pt x="f8" y="f2"/>
                      <a:pt x="f5" y="f2"/>
                    </a:cubicBezTo>
                    <a:close/>
                  </a:path>
                </a:pathLst>
              </a:custGeom>
              <a:solidFill>
                <a:srgbClr val="BFBFBF"/>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7" name="TextBox 4">
                <a:extLst>
                  <a:ext uri="{FF2B5EF4-FFF2-40B4-BE49-F238E27FC236}">
                    <a16:creationId xmlns:a16="http://schemas.microsoft.com/office/drawing/2014/main" id="{D395BE30-25C4-828C-A48D-F43C9F03DB33}"/>
                  </a:ext>
                </a:extLst>
              </p:cNvPr>
              <p:cNvSpPr txBox="1"/>
              <p:nvPr/>
            </p:nvSpPr>
            <p:spPr>
              <a:xfrm>
                <a:off x="3208227" y="1397002"/>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grpSp>
        <p:grpSp>
          <p:nvGrpSpPr>
            <p:cNvPr id="8" name="Group 6">
              <a:extLst>
                <a:ext uri="{FF2B5EF4-FFF2-40B4-BE49-F238E27FC236}">
                  <a16:creationId xmlns:a16="http://schemas.microsoft.com/office/drawing/2014/main" id="{18EA039B-23E4-2B5B-0D9A-E1860D8B91DE}"/>
                </a:ext>
              </a:extLst>
            </p:cNvPr>
            <p:cNvGrpSpPr/>
            <p:nvPr/>
          </p:nvGrpSpPr>
          <p:grpSpPr>
            <a:xfrm>
              <a:off x="3225875" y="3918706"/>
              <a:ext cx="2696711" cy="2406271"/>
              <a:chOff x="3225875" y="3918706"/>
              <a:chExt cx="2696711" cy="2406271"/>
            </a:xfrm>
          </p:grpSpPr>
          <p:sp>
            <p:nvSpPr>
              <p:cNvPr id="9" name="Freeform 6">
                <a:extLst>
                  <a:ext uri="{FF2B5EF4-FFF2-40B4-BE49-F238E27FC236}">
                    <a16:creationId xmlns:a16="http://schemas.microsoft.com/office/drawing/2014/main" id="{50E234BE-A7A9-4D49-230A-E2FB17C8BE81}"/>
                  </a:ext>
                </a:extLst>
              </p:cNvPr>
              <p:cNvSpPr/>
              <p:nvPr/>
            </p:nvSpPr>
            <p:spPr>
              <a:xfrm>
                <a:off x="3225875" y="3998506"/>
                <a:ext cx="2696711" cy="2326471"/>
              </a:xfrm>
              <a:custGeom>
                <a:avLst/>
                <a:gdLst>
                  <a:gd name="f0" fmla="val w"/>
                  <a:gd name="f1" fmla="val h"/>
                  <a:gd name="f2" fmla="val 0"/>
                  <a:gd name="f3" fmla="val 1287646"/>
                  <a:gd name="f4" fmla="val 1110860"/>
                  <a:gd name="f5" fmla="val 84439"/>
                  <a:gd name="f6" fmla="val 1203207"/>
                  <a:gd name="f7" fmla="val 1249841"/>
                  <a:gd name="f8" fmla="val 37804"/>
                  <a:gd name="f9" fmla="val 1026422"/>
                  <a:gd name="f10" fmla="val 1073056"/>
                  <a:gd name="f11" fmla="*/ f0 1 1287646"/>
                  <a:gd name="f12" fmla="*/ f1 1 1110860"/>
                  <a:gd name="f13" fmla="val f2"/>
                  <a:gd name="f14" fmla="val f3"/>
                  <a:gd name="f15" fmla="val f4"/>
                  <a:gd name="f16" fmla="+- f15 0 f13"/>
                  <a:gd name="f17" fmla="+- f14 0 f13"/>
                  <a:gd name="f18" fmla="*/ f17 1 1287646"/>
                  <a:gd name="f19" fmla="*/ f16 1 11108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287646" h="1110860">
                    <a:moveTo>
                      <a:pt x="f5" y="f2"/>
                    </a:moveTo>
                    <a:lnTo>
                      <a:pt x="f6" y="f2"/>
                    </a:lnTo>
                    <a:cubicBezTo>
                      <a:pt x="f7" y="f2"/>
                      <a:pt x="f3" y="f8"/>
                      <a:pt x="f3" y="f5"/>
                    </a:cubicBezTo>
                    <a:lnTo>
                      <a:pt x="f3" y="f9"/>
                    </a:lnTo>
                    <a:cubicBezTo>
                      <a:pt x="f3" y="f10"/>
                      <a:pt x="f7" y="f4"/>
                      <a:pt x="f6" y="f4"/>
                    </a:cubicBezTo>
                    <a:lnTo>
                      <a:pt x="f5" y="f4"/>
                    </a:lnTo>
                    <a:cubicBezTo>
                      <a:pt x="f8" y="f4"/>
                      <a:pt x="f2" y="f10"/>
                      <a:pt x="f2" y="f9"/>
                    </a:cubicBezTo>
                    <a:lnTo>
                      <a:pt x="f2" y="f5"/>
                    </a:lnTo>
                    <a:cubicBezTo>
                      <a:pt x="f2" y="f8"/>
                      <a:pt x="f8" y="f2"/>
                      <a:pt x="f5" y="f2"/>
                    </a:cubicBezTo>
                    <a:close/>
                  </a:path>
                </a:pathLst>
              </a:custGeom>
              <a:solidFill>
                <a:srgbClr val="BFBFBF"/>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0" name="TextBox 7">
                <a:extLst>
                  <a:ext uri="{FF2B5EF4-FFF2-40B4-BE49-F238E27FC236}">
                    <a16:creationId xmlns:a16="http://schemas.microsoft.com/office/drawing/2014/main" id="{CD73AE95-C559-A1B5-31C1-5682D79632DC}"/>
                  </a:ext>
                </a:extLst>
              </p:cNvPr>
              <p:cNvSpPr txBox="1"/>
              <p:nvPr/>
            </p:nvSpPr>
            <p:spPr>
              <a:xfrm>
                <a:off x="3225875" y="3918706"/>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grpSp>
        <p:grpSp>
          <p:nvGrpSpPr>
            <p:cNvPr id="11" name="Group 7">
              <a:extLst>
                <a:ext uri="{FF2B5EF4-FFF2-40B4-BE49-F238E27FC236}">
                  <a16:creationId xmlns:a16="http://schemas.microsoft.com/office/drawing/2014/main" id="{2B5B48DC-5F50-9F69-51C7-0FF6D5495C2E}"/>
                </a:ext>
              </a:extLst>
            </p:cNvPr>
            <p:cNvGrpSpPr/>
            <p:nvPr/>
          </p:nvGrpSpPr>
          <p:grpSpPr>
            <a:xfrm>
              <a:off x="6287066" y="1397002"/>
              <a:ext cx="2696711" cy="2406261"/>
              <a:chOff x="6287066" y="1397002"/>
              <a:chExt cx="2696711" cy="2406261"/>
            </a:xfrm>
          </p:grpSpPr>
          <p:sp>
            <p:nvSpPr>
              <p:cNvPr id="12" name="Freeform 9">
                <a:extLst>
                  <a:ext uri="{FF2B5EF4-FFF2-40B4-BE49-F238E27FC236}">
                    <a16:creationId xmlns:a16="http://schemas.microsoft.com/office/drawing/2014/main" id="{BF1B9B77-ADD2-9F0A-0F90-D8410D2305A4}"/>
                  </a:ext>
                </a:extLst>
              </p:cNvPr>
              <p:cNvSpPr/>
              <p:nvPr/>
            </p:nvSpPr>
            <p:spPr>
              <a:xfrm>
                <a:off x="6287066" y="1476792"/>
                <a:ext cx="2696711" cy="2326471"/>
              </a:xfrm>
              <a:custGeom>
                <a:avLst/>
                <a:gdLst>
                  <a:gd name="f0" fmla="val w"/>
                  <a:gd name="f1" fmla="val h"/>
                  <a:gd name="f2" fmla="val 0"/>
                  <a:gd name="f3" fmla="val 1287646"/>
                  <a:gd name="f4" fmla="val 1110860"/>
                  <a:gd name="f5" fmla="val 84439"/>
                  <a:gd name="f6" fmla="val 1203207"/>
                  <a:gd name="f7" fmla="val 1249841"/>
                  <a:gd name="f8" fmla="val 37804"/>
                  <a:gd name="f9" fmla="val 1026422"/>
                  <a:gd name="f10" fmla="val 1073056"/>
                  <a:gd name="f11" fmla="*/ f0 1 1287646"/>
                  <a:gd name="f12" fmla="*/ f1 1 1110860"/>
                  <a:gd name="f13" fmla="val f2"/>
                  <a:gd name="f14" fmla="val f3"/>
                  <a:gd name="f15" fmla="val f4"/>
                  <a:gd name="f16" fmla="+- f15 0 f13"/>
                  <a:gd name="f17" fmla="+- f14 0 f13"/>
                  <a:gd name="f18" fmla="*/ f17 1 1287646"/>
                  <a:gd name="f19" fmla="*/ f16 1 11108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287646" h="1110860">
                    <a:moveTo>
                      <a:pt x="f5" y="f2"/>
                    </a:moveTo>
                    <a:lnTo>
                      <a:pt x="f6" y="f2"/>
                    </a:lnTo>
                    <a:cubicBezTo>
                      <a:pt x="f7" y="f2"/>
                      <a:pt x="f3" y="f8"/>
                      <a:pt x="f3" y="f5"/>
                    </a:cubicBezTo>
                    <a:lnTo>
                      <a:pt x="f3" y="f9"/>
                    </a:lnTo>
                    <a:cubicBezTo>
                      <a:pt x="f3" y="f10"/>
                      <a:pt x="f7" y="f4"/>
                      <a:pt x="f6" y="f4"/>
                    </a:cubicBezTo>
                    <a:lnTo>
                      <a:pt x="f5" y="f4"/>
                    </a:lnTo>
                    <a:cubicBezTo>
                      <a:pt x="f8" y="f4"/>
                      <a:pt x="f2" y="f10"/>
                      <a:pt x="f2" y="f9"/>
                    </a:cubicBezTo>
                    <a:lnTo>
                      <a:pt x="f2" y="f5"/>
                    </a:lnTo>
                    <a:cubicBezTo>
                      <a:pt x="f2" y="f8"/>
                      <a:pt x="f8" y="f2"/>
                      <a:pt x="f5" y="f2"/>
                    </a:cubicBezTo>
                    <a:close/>
                  </a:path>
                </a:pathLst>
              </a:custGeom>
              <a:solidFill>
                <a:srgbClr val="BFBFBF"/>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3" name="TextBox 10">
                <a:extLst>
                  <a:ext uri="{FF2B5EF4-FFF2-40B4-BE49-F238E27FC236}">
                    <a16:creationId xmlns:a16="http://schemas.microsoft.com/office/drawing/2014/main" id="{69842D0F-A48B-8913-02E9-957632C28463}"/>
                  </a:ext>
                </a:extLst>
              </p:cNvPr>
              <p:cNvSpPr txBox="1"/>
              <p:nvPr/>
            </p:nvSpPr>
            <p:spPr>
              <a:xfrm>
                <a:off x="6287066" y="1397002"/>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grpSp>
        <p:grpSp>
          <p:nvGrpSpPr>
            <p:cNvPr id="14" name="Group 8">
              <a:extLst>
                <a:ext uri="{FF2B5EF4-FFF2-40B4-BE49-F238E27FC236}">
                  <a16:creationId xmlns:a16="http://schemas.microsoft.com/office/drawing/2014/main" id="{8A1B7EA5-21B6-29A1-E194-8BD0570FD819}"/>
                </a:ext>
              </a:extLst>
            </p:cNvPr>
            <p:cNvGrpSpPr/>
            <p:nvPr/>
          </p:nvGrpSpPr>
          <p:grpSpPr>
            <a:xfrm>
              <a:off x="6287066" y="3898571"/>
              <a:ext cx="2696711" cy="2406262"/>
              <a:chOff x="6287066" y="3898571"/>
              <a:chExt cx="2696711" cy="2406262"/>
            </a:xfrm>
          </p:grpSpPr>
          <p:sp>
            <p:nvSpPr>
              <p:cNvPr id="15" name="Freeform 12">
                <a:extLst>
                  <a:ext uri="{FF2B5EF4-FFF2-40B4-BE49-F238E27FC236}">
                    <a16:creationId xmlns:a16="http://schemas.microsoft.com/office/drawing/2014/main" id="{2651254F-E120-081E-04E9-4C2BC7C1F465}"/>
                  </a:ext>
                </a:extLst>
              </p:cNvPr>
              <p:cNvSpPr/>
              <p:nvPr/>
            </p:nvSpPr>
            <p:spPr>
              <a:xfrm>
                <a:off x="6287066" y="3978362"/>
                <a:ext cx="2696711" cy="2326471"/>
              </a:xfrm>
              <a:custGeom>
                <a:avLst/>
                <a:gdLst>
                  <a:gd name="f0" fmla="val w"/>
                  <a:gd name="f1" fmla="val h"/>
                  <a:gd name="f2" fmla="val 0"/>
                  <a:gd name="f3" fmla="val 1287646"/>
                  <a:gd name="f4" fmla="val 1110860"/>
                  <a:gd name="f5" fmla="val 84439"/>
                  <a:gd name="f6" fmla="val 1203207"/>
                  <a:gd name="f7" fmla="val 1249841"/>
                  <a:gd name="f8" fmla="val 37804"/>
                  <a:gd name="f9" fmla="val 1026422"/>
                  <a:gd name="f10" fmla="val 1073056"/>
                  <a:gd name="f11" fmla="*/ f0 1 1287646"/>
                  <a:gd name="f12" fmla="*/ f1 1 1110860"/>
                  <a:gd name="f13" fmla="val f2"/>
                  <a:gd name="f14" fmla="val f3"/>
                  <a:gd name="f15" fmla="val f4"/>
                  <a:gd name="f16" fmla="+- f15 0 f13"/>
                  <a:gd name="f17" fmla="+- f14 0 f13"/>
                  <a:gd name="f18" fmla="*/ f17 1 1287646"/>
                  <a:gd name="f19" fmla="*/ f16 1 11108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287646" h="1110860">
                    <a:moveTo>
                      <a:pt x="f5" y="f2"/>
                    </a:moveTo>
                    <a:lnTo>
                      <a:pt x="f6" y="f2"/>
                    </a:lnTo>
                    <a:cubicBezTo>
                      <a:pt x="f7" y="f2"/>
                      <a:pt x="f3" y="f8"/>
                      <a:pt x="f3" y="f5"/>
                    </a:cubicBezTo>
                    <a:lnTo>
                      <a:pt x="f3" y="f9"/>
                    </a:lnTo>
                    <a:cubicBezTo>
                      <a:pt x="f3" y="f10"/>
                      <a:pt x="f7" y="f4"/>
                      <a:pt x="f6" y="f4"/>
                    </a:cubicBezTo>
                    <a:lnTo>
                      <a:pt x="f5" y="f4"/>
                    </a:lnTo>
                    <a:cubicBezTo>
                      <a:pt x="f8" y="f4"/>
                      <a:pt x="f2" y="f10"/>
                      <a:pt x="f2" y="f9"/>
                    </a:cubicBezTo>
                    <a:lnTo>
                      <a:pt x="f2" y="f5"/>
                    </a:lnTo>
                    <a:cubicBezTo>
                      <a:pt x="f2" y="f8"/>
                      <a:pt x="f8" y="f2"/>
                      <a:pt x="f5" y="f2"/>
                    </a:cubicBezTo>
                    <a:close/>
                  </a:path>
                </a:pathLst>
              </a:custGeom>
              <a:solidFill>
                <a:srgbClr val="70AD47"/>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6" name="TextBox 13">
                <a:extLst>
                  <a:ext uri="{FF2B5EF4-FFF2-40B4-BE49-F238E27FC236}">
                    <a16:creationId xmlns:a16="http://schemas.microsoft.com/office/drawing/2014/main" id="{82090C12-CAD3-67DA-59AA-BAC847AA4C7F}"/>
                  </a:ext>
                </a:extLst>
              </p:cNvPr>
              <p:cNvSpPr txBox="1"/>
              <p:nvPr/>
            </p:nvSpPr>
            <p:spPr>
              <a:xfrm>
                <a:off x="6287066" y="3898571"/>
                <a:ext cx="2696711" cy="2406261"/>
              </a:xfrm>
              <a:prstGeom prst="rect">
                <a:avLst/>
              </a:prstGeom>
              <a:noFill/>
              <a:ln cap="flat">
                <a:noFill/>
              </a:ln>
              <a:effectLst>
                <a:outerShdw dist="22997" dir="5400000" algn="tl">
                  <a:srgbClr val="000000">
                    <a:alpha val="35000"/>
                  </a:srgbClr>
                </a:outerShdw>
              </a:effectLst>
            </p:spPr>
            <p:txBody>
              <a:bodyPr vert="horz" wrap="square" lIns="33869" tIns="33869" rIns="33869" bIns="33869" anchor="ctr" anchorCtr="1" compatLnSpc="1">
                <a:noAutofit/>
              </a:bodyPr>
              <a:lstStyle/>
              <a:p>
                <a:pPr marL="0" marR="0" lvl="0" indent="0" algn="ctr" defTabSz="914400" rtl="0" fontAlgn="auto" hangingPunct="1">
                  <a:lnSpc>
                    <a:spcPts val="1775"/>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grpSp>
        <p:sp>
          <p:nvSpPr>
            <p:cNvPr id="17" name="Freeform 16">
              <a:extLst>
                <a:ext uri="{FF2B5EF4-FFF2-40B4-BE49-F238E27FC236}">
                  <a16:creationId xmlns:a16="http://schemas.microsoft.com/office/drawing/2014/main" id="{CBBED330-3170-F73F-19A4-D6B0A89842EA}"/>
                </a:ext>
              </a:extLst>
            </p:cNvPr>
            <p:cNvSpPr/>
            <p:nvPr/>
          </p:nvSpPr>
          <p:spPr>
            <a:xfrm>
              <a:off x="4208215" y="4558238"/>
              <a:ext cx="718791" cy="566946"/>
            </a:xfrm>
            <a:custGeom>
              <a:avLst/>
              <a:gdLst>
                <a:gd name="f0" fmla="val w"/>
                <a:gd name="f1" fmla="val h"/>
                <a:gd name="f2" fmla="val 0"/>
                <a:gd name="f3" fmla="val 1078187"/>
                <a:gd name="f4" fmla="val 850420"/>
                <a:gd name="f5" fmla="*/ f0 1 1078187"/>
                <a:gd name="f6" fmla="*/ f1 1 850420"/>
                <a:gd name="f7" fmla="val f2"/>
                <a:gd name="f8" fmla="val f3"/>
                <a:gd name="f9" fmla="val f4"/>
                <a:gd name="f10" fmla="+- f9 0 f7"/>
                <a:gd name="f11" fmla="+- f8 0 f7"/>
                <a:gd name="f12" fmla="*/ f11 1 1078187"/>
                <a:gd name="f13" fmla="*/ f10 1 85042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078187" h="85042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4"/>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8" name="Freeform 17">
              <a:extLst>
                <a:ext uri="{FF2B5EF4-FFF2-40B4-BE49-F238E27FC236}">
                  <a16:creationId xmlns:a16="http://schemas.microsoft.com/office/drawing/2014/main" id="{ECF9971D-5FD9-EB03-7E30-D0E02F9C742B}"/>
                </a:ext>
              </a:extLst>
            </p:cNvPr>
            <p:cNvSpPr/>
            <p:nvPr/>
          </p:nvSpPr>
          <p:spPr>
            <a:xfrm>
              <a:off x="7267962" y="2538904"/>
              <a:ext cx="752962" cy="696489"/>
            </a:xfrm>
            <a:custGeom>
              <a:avLst/>
              <a:gdLst>
                <a:gd name="f0" fmla="val w"/>
                <a:gd name="f1" fmla="val h"/>
                <a:gd name="f2" fmla="val 0"/>
                <a:gd name="f3" fmla="val 1129438"/>
                <a:gd name="f4" fmla="val 1044730"/>
                <a:gd name="f5" fmla="*/ f0 1 1129438"/>
                <a:gd name="f6" fmla="*/ f1 1 1044730"/>
                <a:gd name="f7" fmla="val f2"/>
                <a:gd name="f8" fmla="val f3"/>
                <a:gd name="f9" fmla="val f4"/>
                <a:gd name="f10" fmla="+- f9 0 f7"/>
                <a:gd name="f11" fmla="+- f8 0 f7"/>
                <a:gd name="f12" fmla="*/ f11 1 1129438"/>
                <a:gd name="f13" fmla="*/ f10 1 104473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129438" h="104473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5"/>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19" name="Freeform 18">
              <a:extLst>
                <a:ext uri="{FF2B5EF4-FFF2-40B4-BE49-F238E27FC236}">
                  <a16:creationId xmlns:a16="http://schemas.microsoft.com/office/drawing/2014/main" id="{1ADC1760-4A58-95E4-0C79-93BA65DCFD12}"/>
                </a:ext>
              </a:extLst>
            </p:cNvPr>
            <p:cNvSpPr/>
            <p:nvPr/>
          </p:nvSpPr>
          <p:spPr>
            <a:xfrm>
              <a:off x="4305232" y="2538904"/>
              <a:ext cx="693627" cy="766440"/>
            </a:xfrm>
            <a:custGeom>
              <a:avLst/>
              <a:gdLst>
                <a:gd name="f0" fmla="val w"/>
                <a:gd name="f1" fmla="val h"/>
                <a:gd name="f2" fmla="val 0"/>
                <a:gd name="f3" fmla="val 1040442"/>
                <a:gd name="f4" fmla="val 1149660"/>
                <a:gd name="f5" fmla="*/ f0 1 1040442"/>
                <a:gd name="f6" fmla="*/ f1 1 1149660"/>
                <a:gd name="f7" fmla="val f2"/>
                <a:gd name="f8" fmla="val f3"/>
                <a:gd name="f9" fmla="val f4"/>
                <a:gd name="f10" fmla="+- f9 0 f7"/>
                <a:gd name="f11" fmla="+- f8 0 f7"/>
                <a:gd name="f12" fmla="*/ f11 1 1040442"/>
                <a:gd name="f13" fmla="*/ f10 1 11496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040442" h="114966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6"/>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20" name="Freeform 19">
              <a:extLst>
                <a:ext uri="{FF2B5EF4-FFF2-40B4-BE49-F238E27FC236}">
                  <a16:creationId xmlns:a16="http://schemas.microsoft.com/office/drawing/2014/main" id="{D6ADD636-BD75-CC78-9C52-C1CD85FA3FA1}"/>
                </a:ext>
              </a:extLst>
            </p:cNvPr>
            <p:cNvSpPr/>
            <p:nvPr/>
          </p:nvSpPr>
          <p:spPr>
            <a:xfrm>
              <a:off x="7147297" y="4235802"/>
              <a:ext cx="877485" cy="905795"/>
            </a:xfrm>
            <a:custGeom>
              <a:avLst/>
              <a:gdLst>
                <a:gd name="f0" fmla="val w"/>
                <a:gd name="f1" fmla="val h"/>
                <a:gd name="f2" fmla="val 0"/>
                <a:gd name="f3" fmla="val 1316231"/>
                <a:gd name="f4" fmla="val 1358690"/>
                <a:gd name="f5" fmla="val 1316230"/>
                <a:gd name="f6" fmla="*/ f0 1 1316231"/>
                <a:gd name="f7" fmla="*/ f1 1 1358690"/>
                <a:gd name="f8" fmla="val f2"/>
                <a:gd name="f9" fmla="val f3"/>
                <a:gd name="f10" fmla="val f4"/>
                <a:gd name="f11" fmla="+- f10 0 f8"/>
                <a:gd name="f12" fmla="+- f9 0 f8"/>
                <a:gd name="f13" fmla="*/ f12 1 1316231"/>
                <a:gd name="f14" fmla="*/ f11 1 1358690"/>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316231" h="1358690">
                  <a:moveTo>
                    <a:pt x="f2" y="f2"/>
                  </a:moveTo>
                  <a:lnTo>
                    <a:pt x="f5" y="f2"/>
                  </a:lnTo>
                  <a:lnTo>
                    <a:pt x="f5" y="f4"/>
                  </a:lnTo>
                  <a:lnTo>
                    <a:pt x="f2" y="f4"/>
                  </a:lnTo>
                  <a:lnTo>
                    <a:pt x="f2" y="f2"/>
                  </a:lnTo>
                  <a:close/>
                </a:path>
              </a:pathLst>
            </a:custGeom>
            <a:blipFill>
              <a:blip>
                <a:extLst>
                  <a:ext uri="{96DAC541-7B7A-43D3-8B79-37D633B846F1}">
                    <asvg:svgBlip xmlns:asvg="http://schemas.microsoft.com/office/drawing/2016/SVG/main" r:embed="rId7"/>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21" name="TextBox 20">
              <a:extLst>
                <a:ext uri="{FF2B5EF4-FFF2-40B4-BE49-F238E27FC236}">
                  <a16:creationId xmlns:a16="http://schemas.microsoft.com/office/drawing/2014/main" id="{9035FCC5-6F1C-7D58-9914-F445A92B271E}"/>
                </a:ext>
              </a:extLst>
            </p:cNvPr>
            <p:cNvSpPr txBox="1"/>
            <p:nvPr/>
          </p:nvSpPr>
          <p:spPr>
            <a:xfrm>
              <a:off x="3213183" y="5225238"/>
              <a:ext cx="2696711" cy="666844"/>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Agricultural Electrification</a:t>
              </a:r>
            </a:p>
          </p:txBody>
        </p:sp>
        <p:sp>
          <p:nvSpPr>
            <p:cNvPr id="22" name="TextBox 21">
              <a:extLst>
                <a:ext uri="{FF2B5EF4-FFF2-40B4-BE49-F238E27FC236}">
                  <a16:creationId xmlns:a16="http://schemas.microsoft.com/office/drawing/2014/main" id="{CDBD6E70-5D6C-C8A5-32F9-AD7E4B376627}"/>
                </a:ext>
              </a:extLst>
            </p:cNvPr>
            <p:cNvSpPr txBox="1"/>
            <p:nvPr/>
          </p:nvSpPr>
          <p:spPr>
            <a:xfrm>
              <a:off x="6789932" y="5206191"/>
              <a:ext cx="1708026" cy="666844"/>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Energy Optimization</a:t>
              </a:r>
            </a:p>
          </p:txBody>
        </p:sp>
        <p:sp>
          <p:nvSpPr>
            <p:cNvPr id="23" name="TextBox 22">
              <a:extLst>
                <a:ext uri="{FF2B5EF4-FFF2-40B4-BE49-F238E27FC236}">
                  <a16:creationId xmlns:a16="http://schemas.microsoft.com/office/drawing/2014/main" id="{77363DBA-1A07-BE81-C508-8E945203FA2A}"/>
                </a:ext>
              </a:extLst>
            </p:cNvPr>
            <p:cNvSpPr txBox="1"/>
            <p:nvPr/>
          </p:nvSpPr>
          <p:spPr>
            <a:xfrm>
              <a:off x="6661166" y="1781251"/>
              <a:ext cx="1948504" cy="666844"/>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Building Electrification</a:t>
              </a:r>
            </a:p>
          </p:txBody>
        </p:sp>
        <p:sp>
          <p:nvSpPr>
            <p:cNvPr id="24" name="TextBox 24">
              <a:extLst>
                <a:ext uri="{FF2B5EF4-FFF2-40B4-BE49-F238E27FC236}">
                  <a16:creationId xmlns:a16="http://schemas.microsoft.com/office/drawing/2014/main" id="{F2761480-53B1-39D9-24EE-A1B1F0990843}"/>
                </a:ext>
              </a:extLst>
            </p:cNvPr>
            <p:cNvSpPr txBox="1"/>
            <p:nvPr/>
          </p:nvSpPr>
          <p:spPr>
            <a:xfrm>
              <a:off x="3582326" y="1761271"/>
              <a:ext cx="1948504" cy="666844"/>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Transportation </a:t>
              </a:r>
            </a:p>
            <a:p>
              <a:pPr marL="0" marR="0" lvl="0" indent="0" algn="ctr" defTabSz="914400" rtl="0" fontAlgn="auto" hangingPunct="1">
                <a:lnSpc>
                  <a:spcPts val="2600"/>
                </a:lnSpc>
                <a:spcBef>
                  <a:spcPts val="0"/>
                </a:spcBef>
                <a:spcAft>
                  <a:spcPts val="0"/>
                </a:spcAft>
                <a:buNone/>
                <a:tabLst/>
                <a:defRPr sz="1800" b="0" i="0" u="none" strike="noStrike" kern="0" cap="none" spc="0" baseline="0">
                  <a:solidFill>
                    <a:srgbClr val="000000"/>
                  </a:solidFill>
                  <a:uFillTx/>
                </a:defRPr>
              </a:pPr>
              <a:r>
                <a:rPr lang="en-US" sz="2169" b="1" i="0" u="none" strike="noStrike" kern="1200" cap="none" spc="0" baseline="0">
                  <a:solidFill>
                    <a:srgbClr val="FFFFFF"/>
                  </a:solidFill>
                  <a:uFillTx/>
                  <a:latin typeface="Fira Sans Bold"/>
                  <a:ea typeface="Fira Sans Bold"/>
                  <a:cs typeface="Fira Sans Bold"/>
                </a:rPr>
                <a:t>Electrification</a:t>
              </a:r>
            </a:p>
          </p:txBody>
        </p:sp>
      </p:grpSp>
      <p:sp>
        <p:nvSpPr>
          <p:cNvPr id="25" name="Rectangle: Rounded Corners 4">
            <a:extLst>
              <a:ext uri="{FF2B5EF4-FFF2-40B4-BE49-F238E27FC236}">
                <a16:creationId xmlns:a16="http://schemas.microsoft.com/office/drawing/2014/main" id="{F6337BEF-B51D-17C7-B41C-AD3D65F1D86B}"/>
              </a:ext>
            </a:extLst>
          </p:cNvPr>
          <p:cNvSpPr/>
          <p:nvPr/>
        </p:nvSpPr>
        <p:spPr>
          <a:xfrm>
            <a:off x="9194804" y="4061517"/>
            <a:ext cx="2438403" cy="60960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70AD47"/>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FFFFFF"/>
                </a:solidFill>
                <a:uFillTx/>
                <a:latin typeface="Fira Sans Bold"/>
              </a:rPr>
              <a:t>Hourly Flex Pricing Pilot</a:t>
            </a:r>
          </a:p>
        </p:txBody>
      </p:sp>
      <p:sp>
        <p:nvSpPr>
          <p:cNvPr id="26" name="Rectangle: Rounded Corners 9">
            <a:extLst>
              <a:ext uri="{FF2B5EF4-FFF2-40B4-BE49-F238E27FC236}">
                <a16:creationId xmlns:a16="http://schemas.microsoft.com/office/drawing/2014/main" id="{C904AB7C-3C5A-F4E0-FCD7-B0E4DC451A92}"/>
              </a:ext>
            </a:extLst>
          </p:cNvPr>
          <p:cNvSpPr/>
          <p:nvPr/>
        </p:nvSpPr>
        <p:spPr>
          <a:xfrm>
            <a:off x="9194804" y="4800535"/>
            <a:ext cx="2438403" cy="60960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70AD47"/>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FFFFFF"/>
                </a:solidFill>
                <a:uFillTx/>
                <a:latin typeface="Fira Sans Bold"/>
              </a:rPr>
              <a:t>Virtual Power Plant</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name="Slide5617">
    <p:spTree>
      <p:nvGrpSpPr>
        <p:cNvPr id="1" name=""/>
        <p:cNvGrpSpPr/>
        <p:nvPr/>
      </p:nvGrpSpPr>
      <p:grpSpPr>
        <a:xfrm>
          <a:off x="0" y="0"/>
          <a:ext cx="0" cy="0"/>
          <a:chOff x="0" y="0"/>
          <a:chExt cx="0" cy="0"/>
        </a:xfrm>
      </p:grpSpPr>
      <p:sp>
        <p:nvSpPr>
          <p:cNvPr id="2" name="Freeform 4" descr="A black background with blue text  Description automatically generated">
            <a:extLst>
              <a:ext uri="{FF2B5EF4-FFF2-40B4-BE49-F238E27FC236}">
                <a16:creationId xmlns:a16="http://schemas.microsoft.com/office/drawing/2014/main" id="{F9AC02E2-CA9D-7991-40E0-2352F992F188}"/>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60953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Aptos"/>
            </a:endParaRPr>
          </a:p>
        </p:txBody>
      </p:sp>
      <p:sp>
        <p:nvSpPr>
          <p:cNvPr id="3" name="TextBox 31">
            <a:extLst>
              <a:ext uri="{FF2B5EF4-FFF2-40B4-BE49-F238E27FC236}">
                <a16:creationId xmlns:a16="http://schemas.microsoft.com/office/drawing/2014/main" id="{3F9DB355-154A-7024-D094-B696DF7AC205}"/>
              </a:ext>
            </a:extLst>
          </p:cNvPr>
          <p:cNvSpPr txBox="1"/>
          <p:nvPr/>
        </p:nvSpPr>
        <p:spPr>
          <a:xfrm>
            <a:off x="865159" y="1813328"/>
            <a:ext cx="5230843" cy="1720279"/>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609539" rtl="0" fontAlgn="auto" hangingPunct="1">
              <a:lnSpc>
                <a:spcPts val="3360"/>
              </a:lnSpc>
              <a:spcBef>
                <a:spcPts val="0"/>
              </a:spcBef>
              <a:spcAft>
                <a:spcPts val="0"/>
              </a:spcAft>
              <a:buNone/>
              <a:tabLst/>
              <a:defRPr sz="1800" b="0" i="0" u="none" strike="noStrike" kern="0" cap="none" spc="0" baseline="0">
                <a:solidFill>
                  <a:srgbClr val="000000"/>
                </a:solidFill>
                <a:uFillTx/>
              </a:defRPr>
            </a:pPr>
            <a:r>
              <a:rPr lang="en-US" sz="2367" b="1" i="0" u="none" strike="noStrike" kern="1200" cap="none" spc="0" baseline="0">
                <a:solidFill>
                  <a:srgbClr val="203F3E"/>
                </a:solidFill>
                <a:uFillTx/>
                <a:latin typeface="Aptos"/>
                <a:ea typeface="Muli Bold"/>
                <a:cs typeface="Muli Bold"/>
              </a:rPr>
              <a:t>Leverage Latest Technology to:</a:t>
            </a:r>
          </a:p>
          <a:p>
            <a:pPr marL="0" marR="0" lvl="0" indent="0" algn="l" defTabSz="609539" rtl="0" fontAlgn="auto" hangingPunct="1">
              <a:lnSpc>
                <a:spcPts val="3360"/>
              </a:lnSpc>
              <a:spcBef>
                <a:spcPts val="0"/>
              </a:spcBef>
              <a:spcAft>
                <a:spcPts val="0"/>
              </a:spcAft>
              <a:buNone/>
              <a:tabLst/>
              <a:defRPr sz="1800" b="0" i="0" u="none" strike="noStrike" kern="0" cap="none" spc="0" baseline="0">
                <a:solidFill>
                  <a:srgbClr val="000000"/>
                </a:solidFill>
                <a:uFillTx/>
              </a:defRPr>
            </a:pPr>
            <a:endParaRPr lang="en-US" sz="2399" b="0" i="0" u="none" strike="noStrike" kern="1200" cap="none" spc="0" baseline="0">
              <a:solidFill>
                <a:srgbClr val="203F3E"/>
              </a:solidFill>
              <a:uFillTx/>
              <a:latin typeface="Aptos"/>
              <a:ea typeface="Muli Bold"/>
              <a:cs typeface="Muli Bold"/>
            </a:endParaRPr>
          </a:p>
          <a:p>
            <a:pPr marL="0" marR="0" lvl="0" indent="0" algn="l" defTabSz="609539" rtl="0" fontAlgn="auto" hangingPunct="1">
              <a:lnSpc>
                <a:spcPts val="3360"/>
              </a:lnSpc>
              <a:spcBef>
                <a:spcPts val="0"/>
              </a:spcBef>
              <a:spcAft>
                <a:spcPts val="0"/>
              </a:spcAft>
              <a:buNone/>
              <a:tabLst/>
              <a:defRPr sz="1800" b="0" i="0" u="none" strike="noStrike" kern="0" cap="none" spc="0" baseline="0">
                <a:solidFill>
                  <a:srgbClr val="000000"/>
                </a:solidFill>
                <a:uFillTx/>
              </a:defRPr>
            </a:pPr>
            <a:endParaRPr lang="en-US" sz="2367" b="0" i="0" u="none" strike="noStrike" kern="1200" cap="none" spc="0" baseline="0">
              <a:solidFill>
                <a:srgbClr val="203F3E"/>
              </a:solidFill>
              <a:uFillTx/>
              <a:latin typeface="Aptos"/>
            </a:endParaRPr>
          </a:p>
          <a:p>
            <a:pPr marL="0" marR="0" lvl="0" indent="0" algn="l" defTabSz="609539" rtl="0" fontAlgn="auto" hangingPunct="1">
              <a:lnSpc>
                <a:spcPts val="3360"/>
              </a:lnSpc>
              <a:spcBef>
                <a:spcPts val="0"/>
              </a:spcBef>
              <a:spcAft>
                <a:spcPts val="0"/>
              </a:spcAft>
              <a:buNone/>
              <a:tabLst/>
              <a:defRPr sz="1800" b="0" i="0" u="none" strike="noStrike" kern="0" cap="none" spc="0" baseline="0">
                <a:solidFill>
                  <a:srgbClr val="000000"/>
                </a:solidFill>
                <a:uFillTx/>
              </a:defRPr>
            </a:pPr>
            <a:endParaRPr lang="en-US" sz="2399" b="0" i="0" u="none" strike="noStrike" kern="1200" cap="none" spc="0" baseline="0">
              <a:solidFill>
                <a:srgbClr val="203F3E"/>
              </a:solidFill>
              <a:uFillTx/>
              <a:latin typeface="Aptos"/>
              <a:ea typeface="Muli Bold"/>
              <a:cs typeface="Muli Bold"/>
            </a:endParaRPr>
          </a:p>
        </p:txBody>
      </p:sp>
      <p:sp>
        <p:nvSpPr>
          <p:cNvPr id="4" name="TextBox 10">
            <a:extLst>
              <a:ext uri="{FF2B5EF4-FFF2-40B4-BE49-F238E27FC236}">
                <a16:creationId xmlns:a16="http://schemas.microsoft.com/office/drawing/2014/main" id="{0C44807B-0D7C-56D4-1A44-608EC0E1C1B6}"/>
              </a:ext>
            </a:extLst>
          </p:cNvPr>
          <p:cNvSpPr txBox="1"/>
          <p:nvPr/>
        </p:nvSpPr>
        <p:spPr>
          <a:xfrm>
            <a:off x="812801" y="388656"/>
            <a:ext cx="8117055"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609539"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Goals</a:t>
            </a:r>
          </a:p>
        </p:txBody>
      </p:sp>
      <p:sp>
        <p:nvSpPr>
          <p:cNvPr id="5" name="Freeform 4">
            <a:extLst>
              <a:ext uri="{FF2B5EF4-FFF2-40B4-BE49-F238E27FC236}">
                <a16:creationId xmlns:a16="http://schemas.microsoft.com/office/drawing/2014/main" id="{212F53F0-5455-8F69-51B8-931A4F6E0F37}"/>
              </a:ext>
            </a:extLst>
          </p:cNvPr>
          <p:cNvSpPr/>
          <p:nvPr/>
        </p:nvSpPr>
        <p:spPr>
          <a:xfrm>
            <a:off x="6967673" y="1346197"/>
            <a:ext cx="4359173" cy="4322460"/>
          </a:xfrm>
          <a:custGeom>
            <a:avLst/>
            <a:gdLst>
              <a:gd name="f0" fmla="val w"/>
              <a:gd name="f1" fmla="val h"/>
              <a:gd name="f2" fmla="val 0"/>
              <a:gd name="f3" fmla="val 8955251"/>
              <a:gd name="f4" fmla="val 8382000"/>
              <a:gd name="f5" fmla="*/ f0 1 8955251"/>
              <a:gd name="f6" fmla="*/ f1 1 8382000"/>
              <a:gd name="f7" fmla="val f2"/>
              <a:gd name="f8" fmla="val f3"/>
              <a:gd name="f9" fmla="val f4"/>
              <a:gd name="f10" fmla="+- f9 0 f7"/>
              <a:gd name="f11" fmla="+- f8 0 f7"/>
              <a:gd name="f12" fmla="*/ f11 1 8955251"/>
              <a:gd name="f13" fmla="*/ f10 1 838200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8955251" h="8382000">
                <a:moveTo>
                  <a:pt x="f2" y="f2"/>
                </a:moveTo>
                <a:lnTo>
                  <a:pt x="f3" y="f2"/>
                </a:lnTo>
                <a:lnTo>
                  <a:pt x="f3" y="f4"/>
                </a:lnTo>
                <a:lnTo>
                  <a:pt x="f2" y="f4"/>
                </a:lnTo>
                <a:lnTo>
                  <a:pt x="f2" y="f2"/>
                </a:lnTo>
                <a:close/>
              </a:path>
            </a:pathLst>
          </a:custGeom>
          <a:blipFill>
            <a:blip r:embed="rId4"/>
            <a:stretch>
              <a:fillRect/>
            </a:stretch>
          </a:blipFill>
          <a:ln cap="flat">
            <a:noFill/>
            <a:prstDash val="solid"/>
          </a:ln>
          <a:effectLst>
            <a:outerShdw dist="38096" dir="2700000" algn="tl">
              <a:srgbClr val="000000">
                <a:alpha val="40000"/>
              </a:srgbClr>
            </a:outerShdw>
          </a:effectLst>
        </p:spPr>
        <p:txBody>
          <a:bodyPr vert="horz" wrap="square" lIns="91440" tIns="45720" rIns="91440" bIns="45720" anchor="t" anchorCtr="0" compatLnSpc="1">
            <a:noAutofit/>
          </a:bodyPr>
          <a:lstStyle/>
          <a:p>
            <a:pPr marL="0" marR="0" lvl="0" indent="0" algn="l" defTabSz="60953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Aptos"/>
            </a:endParaRPr>
          </a:p>
        </p:txBody>
      </p:sp>
      <p:sp>
        <p:nvSpPr>
          <p:cNvPr id="6" name="Rectangle 4">
            <a:extLst>
              <a:ext uri="{FF2B5EF4-FFF2-40B4-BE49-F238E27FC236}">
                <a16:creationId xmlns:a16="http://schemas.microsoft.com/office/drawing/2014/main" id="{C5EFC0CE-08C0-3BF8-D887-9E57E753DACB}"/>
              </a:ext>
            </a:extLst>
          </p:cNvPr>
          <p:cNvSpPr/>
          <p:nvPr/>
        </p:nvSpPr>
        <p:spPr>
          <a:xfrm>
            <a:off x="7873998" y="4038603"/>
            <a:ext cx="761996" cy="203197"/>
          </a:xfrm>
          <a:prstGeom prst="rect">
            <a:avLst/>
          </a:prstGeom>
          <a:solidFill>
            <a:srgbClr val="D4D2C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60953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Aptos"/>
            </a:endParaRPr>
          </a:p>
        </p:txBody>
      </p:sp>
      <p:sp>
        <p:nvSpPr>
          <p:cNvPr id="7" name="Rectangle: Rounded Corners 5">
            <a:extLst>
              <a:ext uri="{FF2B5EF4-FFF2-40B4-BE49-F238E27FC236}">
                <a16:creationId xmlns:a16="http://schemas.microsoft.com/office/drawing/2014/main" id="{EB3564BF-E3C7-E9AF-95C0-EC9A8C15E348}"/>
              </a:ext>
            </a:extLst>
          </p:cNvPr>
          <p:cNvSpPr/>
          <p:nvPr/>
        </p:nvSpPr>
        <p:spPr>
          <a:xfrm>
            <a:off x="812801" y="2616198"/>
            <a:ext cx="5294924" cy="60960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B9BD5"/>
          </a:solidFill>
          <a:ln cap="flat">
            <a:noFill/>
            <a:prstDash val="solid"/>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609539" rtl="0" fontAlgn="auto" hangingPunct="1">
              <a:lnSpc>
                <a:spcPts val="3360"/>
              </a:lnSpc>
              <a:spcBef>
                <a:spcPts val="0"/>
              </a:spcBef>
              <a:spcAft>
                <a:spcPts val="0"/>
              </a:spcAft>
              <a:buNone/>
              <a:tabLst/>
              <a:defRPr sz="1800" b="0" i="0" u="none" strike="noStrike" kern="0" cap="none" spc="0" baseline="0">
                <a:solidFill>
                  <a:srgbClr val="000000"/>
                </a:solidFill>
                <a:uFillTx/>
              </a:defRPr>
            </a:pPr>
            <a:r>
              <a:rPr lang="en-US" sz="2133" b="1" i="0" u="none" strike="noStrike" kern="1200" cap="none" spc="0" baseline="0">
                <a:solidFill>
                  <a:srgbClr val="FFFFFF"/>
                </a:solidFill>
                <a:uFillTx/>
                <a:latin typeface="Aptos"/>
                <a:ea typeface="Muli Bold"/>
                <a:cs typeface="Muli Bold"/>
              </a:rPr>
              <a:t>Improve Grid Reliability</a:t>
            </a:r>
          </a:p>
        </p:txBody>
      </p:sp>
      <p:sp>
        <p:nvSpPr>
          <p:cNvPr id="8" name="Rectangle: Rounded Corners 7">
            <a:extLst>
              <a:ext uri="{FF2B5EF4-FFF2-40B4-BE49-F238E27FC236}">
                <a16:creationId xmlns:a16="http://schemas.microsoft.com/office/drawing/2014/main" id="{968660BE-2A27-D987-33D1-BD4DD9D1A8C9}"/>
              </a:ext>
            </a:extLst>
          </p:cNvPr>
          <p:cNvSpPr/>
          <p:nvPr/>
        </p:nvSpPr>
        <p:spPr>
          <a:xfrm>
            <a:off x="812801" y="4597402"/>
            <a:ext cx="5283202" cy="60960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B9BD5"/>
          </a:solidFill>
          <a:ln cap="flat">
            <a:noFill/>
            <a:prstDash val="solid"/>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609539" rtl="0" fontAlgn="auto" hangingPunct="1">
              <a:lnSpc>
                <a:spcPts val="3360"/>
              </a:lnSpc>
              <a:spcBef>
                <a:spcPts val="0"/>
              </a:spcBef>
              <a:spcAft>
                <a:spcPts val="0"/>
              </a:spcAft>
              <a:buNone/>
              <a:tabLst/>
              <a:defRPr sz="1800" b="0" i="0" u="none" strike="noStrike" kern="0" cap="none" spc="0" baseline="0">
                <a:solidFill>
                  <a:srgbClr val="000000"/>
                </a:solidFill>
                <a:uFillTx/>
              </a:defRPr>
            </a:pPr>
            <a:r>
              <a:rPr lang="en-US" sz="2133" b="1" i="0" u="none" strike="noStrike" kern="1200" cap="none" spc="0" baseline="0">
                <a:solidFill>
                  <a:srgbClr val="FFFFFF"/>
                </a:solidFill>
                <a:uFillTx/>
                <a:latin typeface="Aptos"/>
                <a:ea typeface="Muli Bold"/>
                <a:cs typeface="Muli Bold"/>
              </a:rPr>
              <a:t>Further Clean + Renewable Energy Goals </a:t>
            </a:r>
          </a:p>
        </p:txBody>
      </p:sp>
      <p:sp>
        <p:nvSpPr>
          <p:cNvPr id="9" name="Rectangle: Rounded Corners 10">
            <a:extLst>
              <a:ext uri="{FF2B5EF4-FFF2-40B4-BE49-F238E27FC236}">
                <a16:creationId xmlns:a16="http://schemas.microsoft.com/office/drawing/2014/main" id="{2EECC36C-44A9-CC6E-0D18-A87AA74FAD7B}"/>
              </a:ext>
            </a:extLst>
          </p:cNvPr>
          <p:cNvSpPr/>
          <p:nvPr/>
        </p:nvSpPr>
        <p:spPr>
          <a:xfrm>
            <a:off x="812801" y="3618518"/>
            <a:ext cx="5294924" cy="60960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B9BD5"/>
          </a:solidFill>
          <a:ln cap="flat">
            <a:noFill/>
            <a:prstDash val="solid"/>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609539" rtl="0" fontAlgn="auto" hangingPunct="1">
              <a:lnSpc>
                <a:spcPts val="3360"/>
              </a:lnSpc>
              <a:spcBef>
                <a:spcPts val="0"/>
              </a:spcBef>
              <a:spcAft>
                <a:spcPts val="0"/>
              </a:spcAft>
              <a:buNone/>
              <a:tabLst/>
              <a:defRPr sz="1800" b="0" i="0" u="none" strike="noStrike" kern="0" cap="none" spc="0" baseline="0">
                <a:solidFill>
                  <a:srgbClr val="000000"/>
                </a:solidFill>
                <a:uFillTx/>
              </a:defRPr>
            </a:pPr>
            <a:r>
              <a:rPr lang="en-US" sz="2133" b="1" i="0" u="none" strike="noStrike" kern="1200" cap="none" spc="0" baseline="0">
                <a:solidFill>
                  <a:srgbClr val="FFFFFF"/>
                </a:solidFill>
                <a:uFillTx/>
                <a:latin typeface="Aptos"/>
                <a:ea typeface="Muli Bold"/>
                <a:cs typeface="Muli Bold"/>
              </a:rPr>
              <a:t>Empower Customers</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name="Slide5638">
    <p:spTree>
      <p:nvGrpSpPr>
        <p:cNvPr id="1" name=""/>
        <p:cNvGrpSpPr/>
        <p:nvPr/>
      </p:nvGrpSpPr>
      <p:grpSpPr>
        <a:xfrm>
          <a:off x="0" y="0"/>
          <a:ext cx="0" cy="0"/>
          <a:chOff x="0" y="0"/>
          <a:chExt cx="0" cy="0"/>
        </a:xfrm>
      </p:grpSpPr>
      <p:sp>
        <p:nvSpPr>
          <p:cNvPr id="2" name="Freeform 29" descr="A black background with blue text  Description automatically generated">
            <a:extLst>
              <a:ext uri="{FF2B5EF4-FFF2-40B4-BE49-F238E27FC236}">
                <a16:creationId xmlns:a16="http://schemas.microsoft.com/office/drawing/2014/main" id="{6B50D93A-5513-291C-76C2-DE45407019DC}"/>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3" name="TextBox 10">
            <a:extLst>
              <a:ext uri="{FF2B5EF4-FFF2-40B4-BE49-F238E27FC236}">
                <a16:creationId xmlns:a16="http://schemas.microsoft.com/office/drawing/2014/main" id="{461BD679-F43A-1FD5-E74C-56460960C9EE}"/>
              </a:ext>
            </a:extLst>
          </p:cNvPr>
          <p:cNvSpPr txBox="1"/>
          <p:nvPr/>
        </p:nvSpPr>
        <p:spPr>
          <a:xfrm>
            <a:off x="594981" y="333646"/>
            <a:ext cx="8128001"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VPP Phases</a:t>
            </a:r>
          </a:p>
        </p:txBody>
      </p:sp>
      <p:sp>
        <p:nvSpPr>
          <p:cNvPr id="4" name="TextBox 30">
            <a:extLst>
              <a:ext uri="{FF2B5EF4-FFF2-40B4-BE49-F238E27FC236}">
                <a16:creationId xmlns:a16="http://schemas.microsoft.com/office/drawing/2014/main" id="{CCA535DB-FE7E-2E57-CD1A-8CC60EF27166}"/>
              </a:ext>
            </a:extLst>
          </p:cNvPr>
          <p:cNvSpPr txBox="1"/>
          <p:nvPr/>
        </p:nvSpPr>
        <p:spPr>
          <a:xfrm>
            <a:off x="3390896" y="4043056"/>
            <a:ext cx="4127501" cy="297326"/>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520"/>
              </a:lnSpc>
              <a:spcBef>
                <a:spcPts val="0"/>
              </a:spcBef>
              <a:spcAft>
                <a:spcPts val="0"/>
              </a:spcAft>
              <a:buNone/>
              <a:tabLst/>
              <a:defRPr sz="1800" b="0" i="0" u="none" strike="noStrike" kern="0" cap="none" spc="0" baseline="0">
                <a:solidFill>
                  <a:srgbClr val="000000"/>
                </a:solidFill>
                <a:uFillTx/>
              </a:defRPr>
            </a:pPr>
            <a:endParaRPr lang="en-US" sz="1600" b="1" i="0" u="none" strike="noStrike" kern="1200" cap="none" spc="0" baseline="0">
              <a:solidFill>
                <a:srgbClr val="203F3E"/>
              </a:solidFill>
              <a:uFillTx/>
              <a:latin typeface="Aptos" pitchFamily="34"/>
              <a:ea typeface="Arimo Bold"/>
              <a:cs typeface="Arimo Bold"/>
            </a:endParaRPr>
          </a:p>
        </p:txBody>
      </p:sp>
      <p:graphicFrame>
        <p:nvGraphicFramePr>
          <p:cNvPr id="5" name="Table 8">
            <a:extLst>
              <a:ext uri="{FF2B5EF4-FFF2-40B4-BE49-F238E27FC236}">
                <a16:creationId xmlns:a16="http://schemas.microsoft.com/office/drawing/2014/main" id="{A7A0867D-87CD-DC52-530E-B664FB3B60FE}"/>
              </a:ext>
            </a:extLst>
          </p:cNvPr>
          <p:cNvGraphicFramePr>
            <a:graphicFrameLocks noGrp="1"/>
          </p:cNvGraphicFramePr>
          <p:nvPr/>
        </p:nvGraphicFramePr>
        <p:xfrm>
          <a:off x="863595" y="2866342"/>
          <a:ext cx="10395914" cy="3559283"/>
        </p:xfrm>
        <a:graphic>
          <a:graphicData uri="http://schemas.openxmlformats.org/drawingml/2006/table">
            <a:tbl>
              <a:tblPr firstRow="1" bandRow="1">
                <a:effectLst/>
                <a:tableStyleId>{073A0DAA-6AF3-43AB-8588-CEC1D06C72B9}</a:tableStyleId>
              </a:tblPr>
              <a:tblGrid>
                <a:gridCol w="2079181">
                  <a:extLst>
                    <a:ext uri="{9D8B030D-6E8A-4147-A177-3AD203B41FA5}">
                      <a16:colId xmlns:a16="http://schemas.microsoft.com/office/drawing/2014/main" val="3250796393"/>
                    </a:ext>
                  </a:extLst>
                </a:gridCol>
                <a:gridCol w="2079181">
                  <a:extLst>
                    <a:ext uri="{9D8B030D-6E8A-4147-A177-3AD203B41FA5}">
                      <a16:colId xmlns:a16="http://schemas.microsoft.com/office/drawing/2014/main" val="259656890"/>
                    </a:ext>
                  </a:extLst>
                </a:gridCol>
                <a:gridCol w="2079181">
                  <a:extLst>
                    <a:ext uri="{9D8B030D-6E8A-4147-A177-3AD203B41FA5}">
                      <a16:colId xmlns:a16="http://schemas.microsoft.com/office/drawing/2014/main" val="3934280027"/>
                    </a:ext>
                  </a:extLst>
                </a:gridCol>
                <a:gridCol w="2079181">
                  <a:extLst>
                    <a:ext uri="{9D8B030D-6E8A-4147-A177-3AD203B41FA5}">
                      <a16:colId xmlns:a16="http://schemas.microsoft.com/office/drawing/2014/main" val="2386703384"/>
                    </a:ext>
                  </a:extLst>
                </a:gridCol>
                <a:gridCol w="2079181">
                  <a:extLst>
                    <a:ext uri="{9D8B030D-6E8A-4147-A177-3AD203B41FA5}">
                      <a16:colId xmlns:a16="http://schemas.microsoft.com/office/drawing/2014/main" val="1679908879"/>
                    </a:ext>
                  </a:extLst>
                </a:gridCol>
              </a:tblGrid>
              <a:tr h="586423">
                <a:tc rowSpan="5">
                  <a:txBody>
                    <a:bodyPr/>
                    <a:lstStyle/>
                    <a:p>
                      <a:pPr lvl="0" algn="ctr">
                        <a:lnSpc>
                          <a:spcPct val="100000"/>
                        </a:lnSpc>
                      </a:pPr>
                      <a:r>
                        <a:rPr lang="en-US" sz="1600" b="1">
                          <a:solidFill>
                            <a:srgbClr val="FFFFFF"/>
                          </a:solidFill>
                        </a:rPr>
                        <a:t>VIRTUAL POWER PLANT PROGRAM</a:t>
                      </a:r>
                    </a:p>
                    <a:p>
                      <a:pPr lvl="0" algn="ctr">
                        <a:lnSpc>
                          <a:spcPct val="100000"/>
                        </a:lnSpc>
                      </a:pP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FFFFFF"/>
                          </a:solidFill>
                        </a:rPr>
                        <a:t>STEP 1: DERMS Platform Development</a:t>
                      </a: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40437306"/>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84220807"/>
                  </a:ext>
                </a:extLst>
              </a:tr>
              <a:tr h="1189140">
                <a:tc vMerge="1">
                  <a:txBody>
                    <a:bodyPr/>
                    <a:lstStyle/>
                    <a:p>
                      <a:endParaRPr lang="en-US"/>
                    </a:p>
                  </a:txBody>
                  <a:tcPr/>
                </a:tc>
                <a:tc>
                  <a:txBody>
                    <a:bodyPr/>
                    <a:lstStyle/>
                    <a:p>
                      <a:pPr lvl="0" algn="ct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lvl="0" algn="ct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lvl="0" algn="ct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lvl="0" algn="ctr"/>
                      <a:endParaRPr lang="en-US" sz="1600">
                        <a:solidFill>
                          <a:srgbClr val="FFFFFF"/>
                        </a:solidFill>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760030934"/>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1540032"/>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2070715"/>
                  </a:ext>
                </a:extLst>
              </a:tr>
            </a:tbl>
          </a:graphicData>
        </a:graphic>
      </p:graphicFrame>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name="Slide5637">
    <p:spTree>
      <p:nvGrpSpPr>
        <p:cNvPr id="1" name=""/>
        <p:cNvGrpSpPr/>
        <p:nvPr/>
      </p:nvGrpSpPr>
      <p:grpSpPr>
        <a:xfrm>
          <a:off x="0" y="0"/>
          <a:ext cx="0" cy="0"/>
          <a:chOff x="0" y="0"/>
          <a:chExt cx="0" cy="0"/>
        </a:xfrm>
      </p:grpSpPr>
      <p:sp>
        <p:nvSpPr>
          <p:cNvPr id="2" name="Freeform 29" descr="A black background with blue text  Description automatically generated">
            <a:extLst>
              <a:ext uri="{FF2B5EF4-FFF2-40B4-BE49-F238E27FC236}">
                <a16:creationId xmlns:a16="http://schemas.microsoft.com/office/drawing/2014/main" id="{3ECD52C9-E326-E160-FDB8-9D9DED574ED2}"/>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3" name="TextBox 30">
            <a:extLst>
              <a:ext uri="{FF2B5EF4-FFF2-40B4-BE49-F238E27FC236}">
                <a16:creationId xmlns:a16="http://schemas.microsoft.com/office/drawing/2014/main" id="{1DF719C2-2C65-D2B3-73B1-240B3C1D5326}"/>
              </a:ext>
            </a:extLst>
          </p:cNvPr>
          <p:cNvSpPr txBox="1"/>
          <p:nvPr/>
        </p:nvSpPr>
        <p:spPr>
          <a:xfrm>
            <a:off x="3390896" y="4043056"/>
            <a:ext cx="4127501" cy="297326"/>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520"/>
              </a:lnSpc>
              <a:spcBef>
                <a:spcPts val="0"/>
              </a:spcBef>
              <a:spcAft>
                <a:spcPts val="0"/>
              </a:spcAft>
              <a:buNone/>
              <a:tabLst/>
              <a:defRPr sz="1800" b="0" i="0" u="none" strike="noStrike" kern="0" cap="none" spc="0" baseline="0">
                <a:solidFill>
                  <a:srgbClr val="000000"/>
                </a:solidFill>
                <a:uFillTx/>
              </a:defRPr>
            </a:pPr>
            <a:endParaRPr lang="en-US" sz="1600" b="1" i="0" u="none" strike="noStrike" kern="1200" cap="none" spc="0" baseline="0">
              <a:solidFill>
                <a:srgbClr val="203F3E"/>
              </a:solidFill>
              <a:uFillTx/>
              <a:latin typeface="Aptos" pitchFamily="34"/>
              <a:ea typeface="Arimo Bold"/>
              <a:cs typeface="Arimo Bold"/>
            </a:endParaRPr>
          </a:p>
        </p:txBody>
      </p:sp>
      <p:graphicFrame>
        <p:nvGraphicFramePr>
          <p:cNvPr id="4" name="Table 8">
            <a:extLst>
              <a:ext uri="{FF2B5EF4-FFF2-40B4-BE49-F238E27FC236}">
                <a16:creationId xmlns:a16="http://schemas.microsoft.com/office/drawing/2014/main" id="{ABACC4B8-E1C4-A010-F675-88B49760FFD1}"/>
              </a:ext>
            </a:extLst>
          </p:cNvPr>
          <p:cNvGraphicFramePr>
            <a:graphicFrameLocks noGrp="1"/>
          </p:cNvGraphicFramePr>
          <p:nvPr/>
        </p:nvGraphicFramePr>
        <p:xfrm>
          <a:off x="863595" y="2866342"/>
          <a:ext cx="10395914" cy="3559274"/>
        </p:xfrm>
        <a:graphic>
          <a:graphicData uri="http://schemas.openxmlformats.org/drawingml/2006/table">
            <a:tbl>
              <a:tblPr firstRow="1" bandRow="1">
                <a:effectLst/>
                <a:tableStyleId>{073A0DAA-6AF3-43AB-8588-CEC1D06C72B9}</a:tableStyleId>
              </a:tblPr>
              <a:tblGrid>
                <a:gridCol w="2079181">
                  <a:extLst>
                    <a:ext uri="{9D8B030D-6E8A-4147-A177-3AD203B41FA5}">
                      <a16:colId xmlns:a16="http://schemas.microsoft.com/office/drawing/2014/main" val="501516600"/>
                    </a:ext>
                  </a:extLst>
                </a:gridCol>
                <a:gridCol w="2079181">
                  <a:extLst>
                    <a:ext uri="{9D8B030D-6E8A-4147-A177-3AD203B41FA5}">
                      <a16:colId xmlns:a16="http://schemas.microsoft.com/office/drawing/2014/main" val="3879975753"/>
                    </a:ext>
                  </a:extLst>
                </a:gridCol>
                <a:gridCol w="2079181">
                  <a:extLst>
                    <a:ext uri="{9D8B030D-6E8A-4147-A177-3AD203B41FA5}">
                      <a16:colId xmlns:a16="http://schemas.microsoft.com/office/drawing/2014/main" val="3559202193"/>
                    </a:ext>
                  </a:extLst>
                </a:gridCol>
                <a:gridCol w="2079181">
                  <a:extLst>
                    <a:ext uri="{9D8B030D-6E8A-4147-A177-3AD203B41FA5}">
                      <a16:colId xmlns:a16="http://schemas.microsoft.com/office/drawing/2014/main" val="3787329706"/>
                    </a:ext>
                  </a:extLst>
                </a:gridCol>
                <a:gridCol w="2079181">
                  <a:extLst>
                    <a:ext uri="{9D8B030D-6E8A-4147-A177-3AD203B41FA5}">
                      <a16:colId xmlns:a16="http://schemas.microsoft.com/office/drawing/2014/main" val="4049531358"/>
                    </a:ext>
                  </a:extLst>
                </a:gridCol>
              </a:tblGrid>
              <a:tr h="586423">
                <a:tc rowSpan="4">
                  <a:txBody>
                    <a:bodyPr/>
                    <a:lstStyle/>
                    <a:p>
                      <a:pPr lvl="0" algn="ctr">
                        <a:lnSpc>
                          <a:spcPct val="100000"/>
                        </a:lnSpc>
                      </a:pPr>
                      <a:r>
                        <a:rPr lang="en-US" sz="1600" b="1">
                          <a:solidFill>
                            <a:srgbClr val="FFFFFF"/>
                          </a:solidFill>
                        </a:rPr>
                        <a:t>VIRTUAL POWER PLANT PROGRAM</a:t>
                      </a:r>
                    </a:p>
                    <a:p>
                      <a:pPr marL="0" marR="0" lvl="0" indent="0" algn="ctr" defTabSz="914400" rtl="0" fontAlgn="auto" hangingPunct="1">
                        <a:lnSpc>
                          <a:spcPct val="100000"/>
                        </a:lnSpc>
                        <a:spcBef>
                          <a:spcPts val="0"/>
                        </a:spcBef>
                        <a:spcAft>
                          <a:spcPts val="0"/>
                        </a:spcAft>
                        <a:buNone/>
                        <a:tabLst/>
                      </a:pPr>
                      <a:r>
                        <a:rPr lang="en-US" sz="1600" b="1">
                          <a:solidFill>
                            <a:srgbClr val="FFFFFF"/>
                          </a:solidFill>
                        </a:rPr>
                        <a:t>VIRTUAL POWER PLANT PROGRAM</a:t>
                      </a:r>
                    </a:p>
                    <a:p>
                      <a:pPr lvl="0" algn="ctr">
                        <a:lnSpc>
                          <a:spcPct val="100000"/>
                        </a:lnSpc>
                      </a:pP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7F7F7F"/>
                          </a:solidFill>
                        </a:rPr>
                        <a:t>STEP 1: DERMS Platform Development</a:t>
                      </a:r>
                      <a:endParaRPr lang="en-US" sz="1600" b="1" kern="1200">
                        <a:solidFill>
                          <a:srgbClr val="7F7F7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6305741"/>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FFFFFF"/>
                          </a:solidFill>
                        </a:rPr>
                        <a:t>STEP 2: Integration of Existing Programs</a:t>
                      </a: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1363923"/>
                  </a:ext>
                </a:extLst>
              </a:tr>
              <a:tr h="1189140">
                <a:tc vMerge="1">
                  <a:txBody>
                    <a:bodyPr/>
                    <a:lstStyle/>
                    <a:p>
                      <a:endParaRPr lang="en-US"/>
                    </a:p>
                  </a:txBody>
                  <a:tcPr/>
                </a:tc>
                <a:tc>
                  <a:txBody>
                    <a:bodyPr/>
                    <a:lstStyle/>
                    <a:p>
                      <a:pPr lvl="0" algn="ctr"/>
                      <a:r>
                        <a:rPr lang="en-US" sz="1600" b="1">
                          <a:solidFill>
                            <a:srgbClr val="FFFFFF"/>
                          </a:solidFill>
                        </a:rPr>
                        <a:t>PHASE 1:</a:t>
                      </a:r>
                    </a:p>
                    <a:p>
                      <a:pPr lvl="0" algn="ctr"/>
                      <a:r>
                        <a:rPr lang="en-US" sz="1600">
                          <a:solidFill>
                            <a:srgbClr val="FFFFFF"/>
                          </a:solidFill>
                        </a:rPr>
                        <a:t>Behind-the-Meter Batteries</a:t>
                      </a: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a:txBody>
                    <a:bodyPr/>
                    <a:lstStyle/>
                    <a:p>
                      <a:pPr lvl="0" algn="ctr"/>
                      <a:r>
                        <a:rPr lang="en-US" sz="1600" b="1">
                          <a:solidFill>
                            <a:srgbClr val="FFFFFF"/>
                          </a:solidFill>
                        </a:rPr>
                        <a:t>PHASE 2:</a:t>
                      </a:r>
                    </a:p>
                    <a:p>
                      <a:pPr lvl="0" algn="ctr"/>
                      <a:r>
                        <a:rPr lang="en-US" sz="1600">
                          <a:solidFill>
                            <a:srgbClr val="FFFFFF"/>
                          </a:solidFill>
                        </a:rPr>
                        <a:t>EV Charging Infrastructure</a:t>
                      </a: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lvl="0" algn="ctr"/>
                      <a:r>
                        <a:rPr lang="en-US" sz="1600" b="1">
                          <a:solidFill>
                            <a:srgbClr val="FFFFFF"/>
                          </a:solidFill>
                        </a:rPr>
                        <a:t>PHASE 3:</a:t>
                      </a:r>
                    </a:p>
                    <a:p>
                      <a:pPr lvl="0" algn="ctr"/>
                      <a:r>
                        <a:rPr lang="en-US" sz="1600">
                          <a:solidFill>
                            <a:srgbClr val="FFFFFF"/>
                          </a:solidFill>
                        </a:rPr>
                        <a:t>Heat Pump  &amp;</a:t>
                      </a:r>
                    </a:p>
                    <a:p>
                      <a:pPr lvl="0" algn="ctr"/>
                      <a:r>
                        <a:rPr lang="en-US" sz="1600">
                          <a:solidFill>
                            <a:srgbClr val="FFFFFF"/>
                          </a:solidFill>
                        </a:rPr>
                        <a:t>Smart Thermostats</a:t>
                      </a: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lvl="0" algn="ctr"/>
                      <a:r>
                        <a:rPr lang="en-US" sz="1600" b="1">
                          <a:solidFill>
                            <a:srgbClr val="FFFFFF"/>
                          </a:solidFill>
                        </a:rPr>
                        <a:t>PHASE 4:</a:t>
                      </a:r>
                    </a:p>
                    <a:p>
                      <a:pPr lvl="0" algn="ctr"/>
                      <a:r>
                        <a:rPr lang="en-US" sz="1600">
                          <a:solidFill>
                            <a:srgbClr val="FFFFFF"/>
                          </a:solidFill>
                        </a:rPr>
                        <a:t>Additional </a:t>
                      </a:r>
                    </a:p>
                    <a:p>
                      <a:pPr lvl="0" algn="ctr"/>
                      <a:r>
                        <a:rPr lang="en-US" sz="1600">
                          <a:solidFill>
                            <a:srgbClr val="FFFFFF"/>
                          </a:solidFill>
                        </a:rPr>
                        <a:t>Technology</a:t>
                      </a: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7277682"/>
                  </a:ext>
                </a:extLst>
              </a:tr>
              <a:tr h="1189140">
                <a:tc vMerge="1">
                  <a:txBody>
                    <a:bodyPr/>
                    <a:lstStyle/>
                    <a:p>
                      <a:endParaRPr lang="en-US"/>
                    </a:p>
                  </a:txBody>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244168841"/>
                  </a:ext>
                </a:extLst>
              </a:tr>
            </a:tbl>
          </a:graphicData>
        </a:graphic>
      </p:graphicFrame>
      <p:sp>
        <p:nvSpPr>
          <p:cNvPr id="5" name="Freeform 2">
            <a:extLst>
              <a:ext uri="{FF2B5EF4-FFF2-40B4-BE49-F238E27FC236}">
                <a16:creationId xmlns:a16="http://schemas.microsoft.com/office/drawing/2014/main" id="{5BA95972-5826-D843-3C56-AB4C0A52FC2F}"/>
              </a:ext>
            </a:extLst>
          </p:cNvPr>
          <p:cNvSpPr/>
          <p:nvPr/>
        </p:nvSpPr>
        <p:spPr>
          <a:xfrm>
            <a:off x="3657600" y="5541730"/>
            <a:ext cx="728246" cy="579784"/>
          </a:xfrm>
          <a:custGeom>
            <a:avLst/>
            <a:gdLst>
              <a:gd name="f0" fmla="val w"/>
              <a:gd name="f1" fmla="val h"/>
              <a:gd name="f2" fmla="val 0"/>
              <a:gd name="f3" fmla="val 6176060"/>
              <a:gd name="f4" fmla="val 4114800"/>
              <a:gd name="f5" fmla="*/ f0 1 6176060"/>
              <a:gd name="f6" fmla="*/ f1 1 4114800"/>
              <a:gd name="f7" fmla="val f2"/>
              <a:gd name="f8" fmla="val f3"/>
              <a:gd name="f9" fmla="val f4"/>
              <a:gd name="f10" fmla="+- f9 0 f7"/>
              <a:gd name="f11" fmla="+- f8 0 f7"/>
              <a:gd name="f12" fmla="*/ f11 1 6176060"/>
              <a:gd name="f13" fmla="*/ f10 1 411480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6176060" h="411480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4"/>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6" name="TextBox 10">
            <a:extLst>
              <a:ext uri="{FF2B5EF4-FFF2-40B4-BE49-F238E27FC236}">
                <a16:creationId xmlns:a16="http://schemas.microsoft.com/office/drawing/2014/main" id="{6EA5F54F-0173-1C92-464D-718F59D92FA2}"/>
              </a:ext>
            </a:extLst>
          </p:cNvPr>
          <p:cNvSpPr txBox="1"/>
          <p:nvPr/>
        </p:nvSpPr>
        <p:spPr>
          <a:xfrm>
            <a:off x="594981" y="333646"/>
            <a:ext cx="8128001"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VPP Phases</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name="Slide5636">
    <p:spTree>
      <p:nvGrpSpPr>
        <p:cNvPr id="1" name=""/>
        <p:cNvGrpSpPr/>
        <p:nvPr/>
      </p:nvGrpSpPr>
      <p:grpSpPr>
        <a:xfrm>
          <a:off x="0" y="0"/>
          <a:ext cx="0" cy="0"/>
          <a:chOff x="0" y="0"/>
          <a:chExt cx="0" cy="0"/>
        </a:xfrm>
      </p:grpSpPr>
      <p:sp>
        <p:nvSpPr>
          <p:cNvPr id="2" name="Freeform 29" descr="A black background with blue text  Description automatically generated">
            <a:extLst>
              <a:ext uri="{FF2B5EF4-FFF2-40B4-BE49-F238E27FC236}">
                <a16:creationId xmlns:a16="http://schemas.microsoft.com/office/drawing/2014/main" id="{639EF7E8-3BB7-9770-3832-90AA275350BD}"/>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3" name="TextBox 30">
            <a:extLst>
              <a:ext uri="{FF2B5EF4-FFF2-40B4-BE49-F238E27FC236}">
                <a16:creationId xmlns:a16="http://schemas.microsoft.com/office/drawing/2014/main" id="{4417DEEB-7481-05E1-A254-0BEFCE10563B}"/>
              </a:ext>
            </a:extLst>
          </p:cNvPr>
          <p:cNvSpPr txBox="1"/>
          <p:nvPr/>
        </p:nvSpPr>
        <p:spPr>
          <a:xfrm>
            <a:off x="3390896" y="4043056"/>
            <a:ext cx="4127501" cy="297326"/>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520"/>
              </a:lnSpc>
              <a:spcBef>
                <a:spcPts val="0"/>
              </a:spcBef>
              <a:spcAft>
                <a:spcPts val="0"/>
              </a:spcAft>
              <a:buNone/>
              <a:tabLst/>
              <a:defRPr sz="1800" b="0" i="0" u="none" strike="noStrike" kern="0" cap="none" spc="0" baseline="0">
                <a:solidFill>
                  <a:srgbClr val="000000"/>
                </a:solidFill>
                <a:uFillTx/>
              </a:defRPr>
            </a:pPr>
            <a:endParaRPr lang="en-US" sz="1600" b="1" i="0" u="none" strike="noStrike" kern="1200" cap="none" spc="0" baseline="0">
              <a:solidFill>
                <a:srgbClr val="203F3E"/>
              </a:solidFill>
              <a:uFillTx/>
              <a:latin typeface="Aptos" pitchFamily="34"/>
              <a:ea typeface="Arimo Bold"/>
              <a:cs typeface="Arimo Bold"/>
            </a:endParaRPr>
          </a:p>
        </p:txBody>
      </p:sp>
      <p:graphicFrame>
        <p:nvGraphicFramePr>
          <p:cNvPr id="4" name="Table 8">
            <a:extLst>
              <a:ext uri="{FF2B5EF4-FFF2-40B4-BE49-F238E27FC236}">
                <a16:creationId xmlns:a16="http://schemas.microsoft.com/office/drawing/2014/main" id="{9D677309-E9F8-F82B-514B-91740E13AA69}"/>
              </a:ext>
            </a:extLst>
          </p:cNvPr>
          <p:cNvGraphicFramePr>
            <a:graphicFrameLocks noGrp="1"/>
          </p:cNvGraphicFramePr>
          <p:nvPr/>
        </p:nvGraphicFramePr>
        <p:xfrm>
          <a:off x="863595" y="2866342"/>
          <a:ext cx="10395914" cy="3559274"/>
        </p:xfrm>
        <a:graphic>
          <a:graphicData uri="http://schemas.openxmlformats.org/drawingml/2006/table">
            <a:tbl>
              <a:tblPr firstRow="1" bandRow="1">
                <a:effectLst/>
                <a:tableStyleId>{073A0DAA-6AF3-43AB-8588-CEC1D06C72B9}</a:tableStyleId>
              </a:tblPr>
              <a:tblGrid>
                <a:gridCol w="2079181">
                  <a:extLst>
                    <a:ext uri="{9D8B030D-6E8A-4147-A177-3AD203B41FA5}">
                      <a16:colId xmlns:a16="http://schemas.microsoft.com/office/drawing/2014/main" val="3697873595"/>
                    </a:ext>
                  </a:extLst>
                </a:gridCol>
                <a:gridCol w="2079181">
                  <a:extLst>
                    <a:ext uri="{9D8B030D-6E8A-4147-A177-3AD203B41FA5}">
                      <a16:colId xmlns:a16="http://schemas.microsoft.com/office/drawing/2014/main" val="3425918179"/>
                    </a:ext>
                  </a:extLst>
                </a:gridCol>
                <a:gridCol w="2079181">
                  <a:extLst>
                    <a:ext uri="{9D8B030D-6E8A-4147-A177-3AD203B41FA5}">
                      <a16:colId xmlns:a16="http://schemas.microsoft.com/office/drawing/2014/main" val="215369472"/>
                    </a:ext>
                  </a:extLst>
                </a:gridCol>
                <a:gridCol w="2079181">
                  <a:extLst>
                    <a:ext uri="{9D8B030D-6E8A-4147-A177-3AD203B41FA5}">
                      <a16:colId xmlns:a16="http://schemas.microsoft.com/office/drawing/2014/main" val="276643626"/>
                    </a:ext>
                  </a:extLst>
                </a:gridCol>
                <a:gridCol w="2079181">
                  <a:extLst>
                    <a:ext uri="{9D8B030D-6E8A-4147-A177-3AD203B41FA5}">
                      <a16:colId xmlns:a16="http://schemas.microsoft.com/office/drawing/2014/main" val="4030034982"/>
                    </a:ext>
                  </a:extLst>
                </a:gridCol>
              </a:tblGrid>
              <a:tr h="586423">
                <a:tc rowSpan="4">
                  <a:txBody>
                    <a:bodyPr/>
                    <a:lstStyle/>
                    <a:p>
                      <a:pPr lvl="0" algn="ctr">
                        <a:lnSpc>
                          <a:spcPct val="100000"/>
                        </a:lnSpc>
                      </a:pPr>
                      <a:r>
                        <a:rPr lang="en-US" sz="1600" b="1">
                          <a:solidFill>
                            <a:srgbClr val="FFFFFF"/>
                          </a:solidFill>
                        </a:rPr>
                        <a:t>VIRTUAL POWER PLANT PROGRAM</a:t>
                      </a: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7F7F7F"/>
                          </a:solidFill>
                        </a:rPr>
                        <a:t>STEP 1: DERMS Platform Development</a:t>
                      </a:r>
                      <a:endParaRPr lang="en-US" sz="1600" b="1" kern="1200">
                        <a:solidFill>
                          <a:srgbClr val="7F7F7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67193484"/>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FFFFFF"/>
                          </a:solidFill>
                        </a:rPr>
                        <a:t>STEP 2: Integration of Existing Programs</a:t>
                      </a: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2620588"/>
                  </a:ext>
                </a:extLst>
              </a:tr>
              <a:tr h="1189140">
                <a:tc vMerge="1">
                  <a:txBody>
                    <a:bodyPr/>
                    <a:lstStyle/>
                    <a:p>
                      <a:endParaRPr lang="en-US"/>
                    </a:p>
                  </a:txBody>
                  <a:tcPr/>
                </a:tc>
                <a:tc>
                  <a:txBody>
                    <a:bodyPr/>
                    <a:lstStyle/>
                    <a:p>
                      <a:pPr lvl="0" algn="ctr"/>
                      <a:r>
                        <a:rPr lang="en-US" sz="1600" b="1">
                          <a:solidFill>
                            <a:srgbClr val="7F7F7F"/>
                          </a:solidFill>
                        </a:rPr>
                        <a:t>PHASE 1:</a:t>
                      </a:r>
                    </a:p>
                    <a:p>
                      <a:pPr lvl="0" algn="ctr"/>
                      <a:r>
                        <a:rPr lang="en-US" sz="1600">
                          <a:solidFill>
                            <a:srgbClr val="7F7F7F"/>
                          </a:solidFill>
                        </a:rPr>
                        <a:t>Behind-the-Meter Batteries</a:t>
                      </a:r>
                      <a:endParaRPr lang="en-US" sz="1600">
                        <a:solidFill>
                          <a:srgbClr val="7F7F7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a:txBody>
                    <a:bodyPr/>
                    <a:lstStyle/>
                    <a:p>
                      <a:pPr lvl="0" algn="ctr"/>
                      <a:r>
                        <a:rPr lang="en-US" sz="1600" b="1">
                          <a:solidFill>
                            <a:srgbClr val="FFFFFF"/>
                          </a:solidFill>
                        </a:rPr>
                        <a:t>PHASE 2:</a:t>
                      </a:r>
                    </a:p>
                    <a:p>
                      <a:pPr lvl="0" algn="ctr"/>
                      <a:r>
                        <a:rPr lang="en-US" sz="1600">
                          <a:solidFill>
                            <a:srgbClr val="FFFFFF"/>
                          </a:solidFill>
                        </a:rPr>
                        <a:t>EV Charging Infrastructure</a:t>
                      </a: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a:txBody>
                    <a:bodyPr/>
                    <a:lstStyle/>
                    <a:p>
                      <a:pPr lvl="0" algn="ctr"/>
                      <a:r>
                        <a:rPr lang="en-US" sz="1600" b="1">
                          <a:solidFill>
                            <a:srgbClr val="FFFFFF"/>
                          </a:solidFill>
                        </a:rPr>
                        <a:t>PHASE 3:</a:t>
                      </a:r>
                    </a:p>
                    <a:p>
                      <a:pPr lvl="0" algn="ctr"/>
                      <a:r>
                        <a:rPr lang="en-US" sz="1600">
                          <a:solidFill>
                            <a:srgbClr val="FFFFFF"/>
                          </a:solidFill>
                        </a:rPr>
                        <a:t>Heat Pump  &amp;</a:t>
                      </a:r>
                    </a:p>
                    <a:p>
                      <a:pPr lvl="0" algn="ctr"/>
                      <a:r>
                        <a:rPr lang="en-US" sz="1600">
                          <a:solidFill>
                            <a:srgbClr val="FFFFFF"/>
                          </a:solidFill>
                        </a:rPr>
                        <a:t>Smart Thermostats</a:t>
                      </a:r>
                      <a:endParaRPr lang="en-US" sz="1600">
                        <a:solidFill>
                          <a:srgbClr val="FFFFF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a:txBody>
                    <a:bodyPr/>
                    <a:lstStyle/>
                    <a:p>
                      <a:pPr lvl="0" algn="ctr"/>
                      <a:r>
                        <a:rPr lang="en-US" sz="1600" b="1">
                          <a:solidFill>
                            <a:srgbClr val="FFFFFF"/>
                          </a:solidFill>
                        </a:rPr>
                        <a:t>PHASE 4:</a:t>
                      </a:r>
                    </a:p>
                    <a:p>
                      <a:pPr lvl="0" algn="ctr"/>
                      <a:r>
                        <a:rPr lang="en-US" sz="1600">
                          <a:solidFill>
                            <a:srgbClr val="FFFFFF"/>
                          </a:solidFill>
                        </a:rPr>
                        <a:t>Additional </a:t>
                      </a:r>
                    </a:p>
                    <a:p>
                      <a:pPr lvl="0" algn="ctr"/>
                      <a:r>
                        <a:rPr lang="en-US" sz="1600">
                          <a:solidFill>
                            <a:srgbClr val="FFFFFF"/>
                          </a:solidFill>
                        </a:rPr>
                        <a:t>Technology</a:t>
                      </a: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extLst>
                  <a:ext uri="{0D108BD9-81ED-4DB2-BD59-A6C34878D82A}">
                    <a16:rowId xmlns:a16="http://schemas.microsoft.com/office/drawing/2014/main" val="3819237541"/>
                  </a:ext>
                </a:extLst>
              </a:tr>
              <a:tr h="1189140">
                <a:tc vMerge="1">
                  <a:txBody>
                    <a:bodyPr/>
                    <a:lstStyle/>
                    <a:p>
                      <a:endParaRPr lang="en-US"/>
                    </a:p>
                  </a:txBody>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tc>
                  <a:txBody>
                    <a:bodyPr/>
                    <a:lstStyle/>
                    <a:p>
                      <a:pPr marL="0" marR="0" lvl="0" indent="0" algn="ctr" defTabSz="914400" rtl="0" fontAlgn="auto" hangingPunct="1">
                        <a:lnSpc>
                          <a:spcPct val="100000"/>
                        </a:lnSpc>
                        <a:spcBef>
                          <a:spcPts val="0"/>
                        </a:spcBef>
                        <a:spcAft>
                          <a:spcPts val="0"/>
                        </a:spcAft>
                        <a:buNone/>
                        <a:tabLst/>
                      </a:pP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814200031"/>
                  </a:ext>
                </a:extLst>
              </a:tr>
            </a:tbl>
          </a:graphicData>
        </a:graphic>
      </p:graphicFrame>
      <p:sp>
        <p:nvSpPr>
          <p:cNvPr id="5" name="Freeform 4">
            <a:extLst>
              <a:ext uri="{FF2B5EF4-FFF2-40B4-BE49-F238E27FC236}">
                <a16:creationId xmlns:a16="http://schemas.microsoft.com/office/drawing/2014/main" id="{DB35A57C-34DD-BFCF-EE0C-DAB6163BCF15}"/>
              </a:ext>
            </a:extLst>
          </p:cNvPr>
          <p:cNvSpPr/>
          <p:nvPr/>
        </p:nvSpPr>
        <p:spPr>
          <a:xfrm>
            <a:off x="5822762" y="5562596"/>
            <a:ext cx="546482" cy="579784"/>
          </a:xfrm>
          <a:custGeom>
            <a:avLst/>
            <a:gdLst>
              <a:gd name="f0" fmla="val w"/>
              <a:gd name="f1" fmla="val h"/>
              <a:gd name="f2" fmla="val 0"/>
              <a:gd name="f3" fmla="val 2800355"/>
              <a:gd name="f4" fmla="val 3214181"/>
              <a:gd name="f5" fmla="val 3214180"/>
              <a:gd name="f6" fmla="*/ f0 1 2800355"/>
              <a:gd name="f7" fmla="*/ f1 1 3214181"/>
              <a:gd name="f8" fmla="val f2"/>
              <a:gd name="f9" fmla="val f3"/>
              <a:gd name="f10" fmla="val f4"/>
              <a:gd name="f11" fmla="+- f10 0 f8"/>
              <a:gd name="f12" fmla="+- f9 0 f8"/>
              <a:gd name="f13" fmla="*/ f12 1 2800355"/>
              <a:gd name="f14" fmla="*/ f11 1 3214181"/>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2800355" h="3214181">
                <a:moveTo>
                  <a:pt x="f2" y="f2"/>
                </a:moveTo>
                <a:lnTo>
                  <a:pt x="f3" y="f2"/>
                </a:lnTo>
                <a:lnTo>
                  <a:pt x="f3" y="f5"/>
                </a:lnTo>
                <a:lnTo>
                  <a:pt x="f2" y="f5"/>
                </a:lnTo>
                <a:lnTo>
                  <a:pt x="f2" y="f2"/>
                </a:lnTo>
                <a:close/>
              </a:path>
            </a:pathLst>
          </a:custGeom>
          <a:blipFill>
            <a:blip>
              <a:extLst>
                <a:ext uri="{96DAC541-7B7A-43D3-8B79-37D633B846F1}">
                  <asvg:svgBlip xmlns:asvg="http://schemas.microsoft.com/office/drawing/2016/SVG/main" r:embed="rId4"/>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6" name="Freeform 8">
            <a:extLst>
              <a:ext uri="{FF2B5EF4-FFF2-40B4-BE49-F238E27FC236}">
                <a16:creationId xmlns:a16="http://schemas.microsoft.com/office/drawing/2014/main" id="{BA98BF0D-9471-E2ED-90EE-0C79290D9F31}"/>
              </a:ext>
            </a:extLst>
          </p:cNvPr>
          <p:cNvSpPr/>
          <p:nvPr/>
        </p:nvSpPr>
        <p:spPr>
          <a:xfrm>
            <a:off x="7823204" y="5424924"/>
            <a:ext cx="609283" cy="855128"/>
          </a:xfrm>
          <a:custGeom>
            <a:avLst/>
            <a:gdLst>
              <a:gd name="f0" fmla="val w"/>
              <a:gd name="f1" fmla="val h"/>
              <a:gd name="f2" fmla="val 0"/>
              <a:gd name="f3" fmla="val 2643759"/>
              <a:gd name="f4" fmla="val 4114800"/>
              <a:gd name="f5" fmla="*/ f0 1 2643759"/>
              <a:gd name="f6" fmla="*/ f1 1 4114800"/>
              <a:gd name="f7" fmla="val f2"/>
              <a:gd name="f8" fmla="val f3"/>
              <a:gd name="f9" fmla="val f4"/>
              <a:gd name="f10" fmla="+- f9 0 f7"/>
              <a:gd name="f11" fmla="+- f8 0 f7"/>
              <a:gd name="f12" fmla="*/ f11 1 2643759"/>
              <a:gd name="f13" fmla="*/ f10 1 411480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643759" h="4114800">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5"/>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7" name="Freeform 5">
            <a:extLst>
              <a:ext uri="{FF2B5EF4-FFF2-40B4-BE49-F238E27FC236}">
                <a16:creationId xmlns:a16="http://schemas.microsoft.com/office/drawing/2014/main" id="{D3984E53-BAC3-24C4-6B3C-33A1AB85D8DE}"/>
              </a:ext>
            </a:extLst>
          </p:cNvPr>
          <p:cNvSpPr/>
          <p:nvPr/>
        </p:nvSpPr>
        <p:spPr>
          <a:xfrm>
            <a:off x="9886437" y="5531653"/>
            <a:ext cx="728246" cy="691350"/>
          </a:xfrm>
          <a:custGeom>
            <a:avLst/>
            <a:gdLst>
              <a:gd name="f0" fmla="val w"/>
              <a:gd name="f1" fmla="val h"/>
              <a:gd name="f2" fmla="val 0"/>
              <a:gd name="f3" fmla="val 1840224"/>
              <a:gd name="f4" fmla="val 1840223"/>
              <a:gd name="f5" fmla="*/ f0 1 1840224"/>
              <a:gd name="f6" fmla="*/ f1 1 1840224"/>
              <a:gd name="f7" fmla="val f2"/>
              <a:gd name="f8" fmla="val f3"/>
              <a:gd name="f9" fmla="+- f8 0 f7"/>
              <a:gd name="f10" fmla="*/ f9 1 1840224"/>
              <a:gd name="f11" fmla="*/ f7 1 f10"/>
              <a:gd name="f12" fmla="*/ f8 1 f10"/>
              <a:gd name="f13" fmla="*/ f11 f5 1"/>
              <a:gd name="f14" fmla="*/ f12 f5 1"/>
              <a:gd name="f15" fmla="*/ f12 f6 1"/>
              <a:gd name="f16" fmla="*/ f11 f6 1"/>
            </a:gdLst>
            <a:ahLst/>
            <a:cxnLst>
              <a:cxn ang="3cd4">
                <a:pos x="hc" y="t"/>
              </a:cxn>
              <a:cxn ang="0">
                <a:pos x="r" y="vc"/>
              </a:cxn>
              <a:cxn ang="cd4">
                <a:pos x="hc" y="b"/>
              </a:cxn>
              <a:cxn ang="cd2">
                <a:pos x="l" y="vc"/>
              </a:cxn>
            </a:cxnLst>
            <a:rect l="f13" t="f16" r="f14" b="f15"/>
            <a:pathLst>
              <a:path w="1840224" h="1840224">
                <a:moveTo>
                  <a:pt x="f2" y="f2"/>
                </a:moveTo>
                <a:lnTo>
                  <a:pt x="f3" y="f2"/>
                </a:lnTo>
                <a:lnTo>
                  <a:pt x="f3" y="f4"/>
                </a:lnTo>
                <a:lnTo>
                  <a:pt x="f2" y="f4"/>
                </a:lnTo>
                <a:lnTo>
                  <a:pt x="f2" y="f2"/>
                </a:lnTo>
                <a:close/>
              </a:path>
            </a:pathLst>
          </a:custGeom>
          <a:blipFill>
            <a:blip>
              <a:extLst>
                <a:ext uri="{96DAC541-7B7A-43D3-8B79-37D633B846F1}">
                  <asvg:svgBlip xmlns:asvg="http://schemas.microsoft.com/office/drawing/2016/SVG/main" r:embed="rId6"/>
                </a:ext>
              </a:extLst>
            </a:blip>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8" name="TextBox 10">
            <a:extLst>
              <a:ext uri="{FF2B5EF4-FFF2-40B4-BE49-F238E27FC236}">
                <a16:creationId xmlns:a16="http://schemas.microsoft.com/office/drawing/2014/main" id="{56842410-6668-C58A-57FF-06ECD9CA6057}"/>
              </a:ext>
            </a:extLst>
          </p:cNvPr>
          <p:cNvSpPr txBox="1"/>
          <p:nvPr/>
        </p:nvSpPr>
        <p:spPr>
          <a:xfrm>
            <a:off x="594981" y="333646"/>
            <a:ext cx="8128001"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VPP Phases</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name="Slide5635">
    <p:spTree>
      <p:nvGrpSpPr>
        <p:cNvPr id="1" name=""/>
        <p:cNvGrpSpPr/>
        <p:nvPr/>
      </p:nvGrpSpPr>
      <p:grpSpPr>
        <a:xfrm>
          <a:off x="0" y="0"/>
          <a:ext cx="0" cy="0"/>
          <a:chOff x="0" y="0"/>
          <a:chExt cx="0" cy="0"/>
        </a:xfrm>
      </p:grpSpPr>
      <p:sp>
        <p:nvSpPr>
          <p:cNvPr id="2" name="Freeform 29" descr="A black background with blue text  Description automatically generated">
            <a:extLst>
              <a:ext uri="{FF2B5EF4-FFF2-40B4-BE49-F238E27FC236}">
                <a16:creationId xmlns:a16="http://schemas.microsoft.com/office/drawing/2014/main" id="{684FD836-2540-2422-346C-CF060E096339}"/>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3" name="TextBox 30">
            <a:extLst>
              <a:ext uri="{FF2B5EF4-FFF2-40B4-BE49-F238E27FC236}">
                <a16:creationId xmlns:a16="http://schemas.microsoft.com/office/drawing/2014/main" id="{20FEAE20-76F6-270A-F685-DBD3890468CB}"/>
              </a:ext>
            </a:extLst>
          </p:cNvPr>
          <p:cNvSpPr txBox="1"/>
          <p:nvPr/>
        </p:nvSpPr>
        <p:spPr>
          <a:xfrm>
            <a:off x="3390896" y="4043056"/>
            <a:ext cx="4127501" cy="297326"/>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spAutoFit/>
          </a:bodyPr>
          <a:lstStyle/>
          <a:p>
            <a:pPr marL="0" marR="0" lvl="0" indent="0" algn="ctr" defTabSz="914400" rtl="0" fontAlgn="auto" hangingPunct="1">
              <a:lnSpc>
                <a:spcPts val="2520"/>
              </a:lnSpc>
              <a:spcBef>
                <a:spcPts val="0"/>
              </a:spcBef>
              <a:spcAft>
                <a:spcPts val="0"/>
              </a:spcAft>
              <a:buNone/>
              <a:tabLst/>
              <a:defRPr sz="1800" b="0" i="0" u="none" strike="noStrike" kern="0" cap="none" spc="0" baseline="0">
                <a:solidFill>
                  <a:srgbClr val="000000"/>
                </a:solidFill>
                <a:uFillTx/>
              </a:defRPr>
            </a:pPr>
            <a:endParaRPr lang="en-US" sz="1600" b="1" i="0" u="none" strike="noStrike" kern="1200" cap="none" spc="0" baseline="0">
              <a:solidFill>
                <a:srgbClr val="203F3E"/>
              </a:solidFill>
              <a:uFillTx/>
              <a:latin typeface="Aptos" pitchFamily="34"/>
              <a:ea typeface="Arimo Bold"/>
              <a:cs typeface="Arimo Bold"/>
            </a:endParaRPr>
          </a:p>
        </p:txBody>
      </p:sp>
      <p:graphicFrame>
        <p:nvGraphicFramePr>
          <p:cNvPr id="4" name="Table 8">
            <a:extLst>
              <a:ext uri="{FF2B5EF4-FFF2-40B4-BE49-F238E27FC236}">
                <a16:creationId xmlns:a16="http://schemas.microsoft.com/office/drawing/2014/main" id="{639ADD73-76FE-3698-3323-C981718B23EE}"/>
              </a:ext>
            </a:extLst>
          </p:cNvPr>
          <p:cNvGraphicFramePr>
            <a:graphicFrameLocks noGrp="1"/>
          </p:cNvGraphicFramePr>
          <p:nvPr/>
        </p:nvGraphicFramePr>
        <p:xfrm>
          <a:off x="863595" y="2866342"/>
          <a:ext cx="10395914" cy="3559283"/>
        </p:xfrm>
        <a:graphic>
          <a:graphicData uri="http://schemas.openxmlformats.org/drawingml/2006/table">
            <a:tbl>
              <a:tblPr firstRow="1" bandRow="1">
                <a:effectLst/>
                <a:tableStyleId>{073A0DAA-6AF3-43AB-8588-CEC1D06C72B9}</a:tableStyleId>
              </a:tblPr>
              <a:tblGrid>
                <a:gridCol w="2079181">
                  <a:extLst>
                    <a:ext uri="{9D8B030D-6E8A-4147-A177-3AD203B41FA5}">
                      <a16:colId xmlns:a16="http://schemas.microsoft.com/office/drawing/2014/main" val="1605728123"/>
                    </a:ext>
                  </a:extLst>
                </a:gridCol>
                <a:gridCol w="2079181">
                  <a:extLst>
                    <a:ext uri="{9D8B030D-6E8A-4147-A177-3AD203B41FA5}">
                      <a16:colId xmlns:a16="http://schemas.microsoft.com/office/drawing/2014/main" val="2855944024"/>
                    </a:ext>
                  </a:extLst>
                </a:gridCol>
                <a:gridCol w="2079181">
                  <a:extLst>
                    <a:ext uri="{9D8B030D-6E8A-4147-A177-3AD203B41FA5}">
                      <a16:colId xmlns:a16="http://schemas.microsoft.com/office/drawing/2014/main" val="78818168"/>
                    </a:ext>
                  </a:extLst>
                </a:gridCol>
                <a:gridCol w="2079181">
                  <a:extLst>
                    <a:ext uri="{9D8B030D-6E8A-4147-A177-3AD203B41FA5}">
                      <a16:colId xmlns:a16="http://schemas.microsoft.com/office/drawing/2014/main" val="1218747754"/>
                    </a:ext>
                  </a:extLst>
                </a:gridCol>
                <a:gridCol w="2079181">
                  <a:extLst>
                    <a:ext uri="{9D8B030D-6E8A-4147-A177-3AD203B41FA5}">
                      <a16:colId xmlns:a16="http://schemas.microsoft.com/office/drawing/2014/main" val="3946924235"/>
                    </a:ext>
                  </a:extLst>
                </a:gridCol>
              </a:tblGrid>
              <a:tr h="586423">
                <a:tc rowSpan="5">
                  <a:txBody>
                    <a:bodyPr/>
                    <a:lstStyle/>
                    <a:p>
                      <a:pPr lvl="0" algn="ctr">
                        <a:lnSpc>
                          <a:spcPct val="100000"/>
                        </a:lnSpc>
                      </a:pPr>
                      <a:r>
                        <a:rPr lang="en-US" sz="1600" b="1">
                          <a:solidFill>
                            <a:srgbClr val="FFFFFF"/>
                          </a:solidFill>
                        </a:rPr>
                        <a:t>VIRTUAL POWER PLANT PROGRAM</a:t>
                      </a: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7F7F7F"/>
                          </a:solidFill>
                        </a:rPr>
                        <a:t>STEP 1: DERMS Platform Development</a:t>
                      </a:r>
                      <a:endParaRPr lang="en-US" sz="1600" b="1" kern="1200">
                        <a:solidFill>
                          <a:srgbClr val="7F7F7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9970275"/>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7F7F7F"/>
                          </a:solidFill>
                        </a:rPr>
                        <a:t>STEP 2: Integration of Existing Programs</a:t>
                      </a:r>
                      <a:endParaRPr lang="en-US" sz="1600" b="1" kern="1200">
                        <a:solidFill>
                          <a:srgbClr val="7F7F7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8688716"/>
                  </a:ext>
                </a:extLst>
              </a:tr>
              <a:tr h="1189140">
                <a:tc vMerge="1">
                  <a:txBody>
                    <a:bodyPr/>
                    <a:lstStyle/>
                    <a:p>
                      <a:endParaRPr lang="en-US"/>
                    </a:p>
                  </a:txBody>
                  <a:tcPr/>
                </a:tc>
                <a:tc>
                  <a:txBody>
                    <a:bodyPr/>
                    <a:lstStyle/>
                    <a:p>
                      <a:pPr lvl="0" algn="ctr"/>
                      <a:r>
                        <a:rPr lang="en-US" sz="1600" b="1">
                          <a:solidFill>
                            <a:srgbClr val="7F7F7F"/>
                          </a:solidFill>
                        </a:rPr>
                        <a:t>PHASE 1:</a:t>
                      </a:r>
                    </a:p>
                    <a:p>
                      <a:pPr lvl="0" algn="ctr"/>
                      <a:r>
                        <a:rPr lang="en-US" sz="1600">
                          <a:solidFill>
                            <a:srgbClr val="7F7F7F"/>
                          </a:solidFill>
                        </a:rPr>
                        <a:t>Behind-the-Meter Batteries</a:t>
                      </a:r>
                      <a:endParaRPr lang="en-US" sz="1600">
                        <a:solidFill>
                          <a:srgbClr val="7F7F7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a:txBody>
                    <a:bodyPr/>
                    <a:lstStyle/>
                    <a:p>
                      <a:pPr lvl="0" algn="ctr"/>
                      <a:r>
                        <a:rPr lang="en-US" sz="1600" b="1">
                          <a:solidFill>
                            <a:srgbClr val="7F7F7F"/>
                          </a:solidFill>
                        </a:rPr>
                        <a:t>PHASE 2:</a:t>
                      </a:r>
                    </a:p>
                    <a:p>
                      <a:pPr lvl="0" algn="ctr"/>
                      <a:r>
                        <a:rPr lang="en-US" sz="1600">
                          <a:solidFill>
                            <a:srgbClr val="7F7F7F"/>
                          </a:solidFill>
                        </a:rPr>
                        <a:t>EV Charging Infrastructure</a:t>
                      </a:r>
                      <a:endParaRPr lang="en-US" sz="1600">
                        <a:solidFill>
                          <a:srgbClr val="7F7F7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a:txBody>
                    <a:bodyPr/>
                    <a:lstStyle/>
                    <a:p>
                      <a:pPr lvl="0" algn="ctr"/>
                      <a:r>
                        <a:rPr lang="en-US" sz="1600" b="1">
                          <a:solidFill>
                            <a:srgbClr val="7F7F7F"/>
                          </a:solidFill>
                        </a:rPr>
                        <a:t>PHASE 3:</a:t>
                      </a:r>
                    </a:p>
                    <a:p>
                      <a:pPr lvl="0" algn="ctr"/>
                      <a:r>
                        <a:rPr lang="en-US" sz="1600">
                          <a:solidFill>
                            <a:srgbClr val="7F7F7F"/>
                          </a:solidFill>
                        </a:rPr>
                        <a:t>Heat Pump  &amp;</a:t>
                      </a:r>
                    </a:p>
                    <a:p>
                      <a:pPr lvl="0" algn="ctr"/>
                      <a:r>
                        <a:rPr lang="en-US" sz="1600">
                          <a:solidFill>
                            <a:srgbClr val="7F7F7F"/>
                          </a:solidFill>
                        </a:rPr>
                        <a:t>Smart Thermostats</a:t>
                      </a:r>
                      <a:endParaRPr lang="en-US" sz="1600">
                        <a:solidFill>
                          <a:srgbClr val="7F7F7F"/>
                        </a:solidFill>
                        <a:latin typeface="Aptos"/>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tc>
                  <a:txBody>
                    <a:bodyPr/>
                    <a:lstStyle/>
                    <a:p>
                      <a:pPr lvl="0" algn="ctr"/>
                      <a:r>
                        <a:rPr lang="en-US" sz="1600" b="1">
                          <a:solidFill>
                            <a:srgbClr val="7F7F7F"/>
                          </a:solidFill>
                        </a:rPr>
                        <a:t>PHASE 4:</a:t>
                      </a:r>
                    </a:p>
                    <a:p>
                      <a:pPr lvl="0" algn="ctr"/>
                      <a:r>
                        <a:rPr lang="en-US" sz="1600">
                          <a:solidFill>
                            <a:srgbClr val="7F7F7F"/>
                          </a:solidFill>
                        </a:rPr>
                        <a:t>Additional </a:t>
                      </a:r>
                    </a:p>
                    <a:p>
                      <a:pPr lvl="0" algn="ctr"/>
                      <a:r>
                        <a:rPr lang="en-US" sz="1600">
                          <a:solidFill>
                            <a:srgbClr val="7F7F7F"/>
                          </a:solidFill>
                        </a:rPr>
                        <a:t>Technology</a:t>
                      </a: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28346774"/>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FFFFFF"/>
                          </a:solidFill>
                        </a:rPr>
                        <a:t>STEP 3: Service Provider Capacity Contribution</a:t>
                      </a: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0829900"/>
                  </a:ext>
                </a:extLst>
              </a:tr>
              <a:tr h="594570">
                <a:tc vMerge="1">
                  <a:txBody>
                    <a:bodyPr/>
                    <a:lstStyle/>
                    <a:p>
                      <a:endParaRPr lang="en-US"/>
                    </a:p>
                  </a:txBody>
                  <a:tcPr/>
                </a:tc>
                <a:tc gridSpan="4">
                  <a:txBody>
                    <a:bodyPr/>
                    <a:lstStyle/>
                    <a:p>
                      <a:pPr marL="0" marR="0" lvl="0" indent="0" algn="ctr" defTabSz="914400" rtl="0" fontAlgn="auto" hangingPunct="1">
                        <a:lnSpc>
                          <a:spcPct val="100000"/>
                        </a:lnSpc>
                        <a:spcBef>
                          <a:spcPts val="0"/>
                        </a:spcBef>
                        <a:spcAft>
                          <a:spcPts val="0"/>
                        </a:spcAft>
                        <a:buNone/>
                        <a:tabLst/>
                      </a:pPr>
                      <a:r>
                        <a:rPr lang="en-US" sz="1600" b="1" kern="1200">
                          <a:solidFill>
                            <a:srgbClr val="FFFFFF"/>
                          </a:solidFill>
                        </a:rPr>
                        <a:t>STEP 4: Third-Party Administered Programs</a:t>
                      </a:r>
                      <a:endParaRPr lang="en-US" sz="1600" b="1" kern="1200">
                        <a:solidFill>
                          <a:srgbClr val="FFFFFF"/>
                        </a:solidFill>
                        <a:latin typeface="Aptos"/>
                        <a:ea typeface="Arimo Bold"/>
                        <a:cs typeface="Arimo Bold"/>
                      </a:endParaRPr>
                    </a:p>
                  </a:txBody>
                  <a:tcPr marL="60963" marR="60963" marT="30476" marB="30476" anchor="ctr">
                    <a:lnL w="76196" cap="flat" cmpd="sng" algn="ctr">
                      <a:solidFill>
                        <a:srgbClr val="FFFFFF"/>
                      </a:solidFill>
                      <a:prstDash val="solid"/>
                      <a:round/>
                      <a:headEnd type="none" w="med" len="med"/>
                      <a:tailEnd type="none" w="med" len="med"/>
                    </a:lnL>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93B1D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7114041"/>
                  </a:ext>
                </a:extLst>
              </a:tr>
            </a:tbl>
          </a:graphicData>
        </a:graphic>
      </p:graphicFrame>
      <p:sp>
        <p:nvSpPr>
          <p:cNvPr id="5" name="TextBox 10">
            <a:extLst>
              <a:ext uri="{FF2B5EF4-FFF2-40B4-BE49-F238E27FC236}">
                <a16:creationId xmlns:a16="http://schemas.microsoft.com/office/drawing/2014/main" id="{05A7BB6B-6D86-D143-31A2-C4A0F968385B}"/>
              </a:ext>
            </a:extLst>
          </p:cNvPr>
          <p:cNvSpPr txBox="1"/>
          <p:nvPr/>
        </p:nvSpPr>
        <p:spPr>
          <a:xfrm>
            <a:off x="594981" y="333646"/>
            <a:ext cx="8128001"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914400"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VPP Phases</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name="Slide66">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EF1BE6-E0C0-702F-ACDB-1C42FBAE0456}"/>
              </a:ext>
            </a:extLst>
          </p:cNvPr>
          <p:cNvSpPr txBox="1">
            <a:spLocks noGrp="1"/>
          </p:cNvSpPr>
          <p:nvPr>
            <p:ph type="body" sz="quarter" idx="4294967295"/>
          </p:nvPr>
        </p:nvSpPr>
        <p:spPr>
          <a:xfrm>
            <a:off x="341967" y="359569"/>
            <a:ext cx="8839184" cy="678256"/>
          </a:xfrm>
          <a:prstGeom prst="rect">
            <a:avLst/>
          </a:prstGeom>
          <a:noFill/>
          <a:ln>
            <a:noFill/>
          </a:ln>
        </p:spPr>
        <p:txBody>
          <a:bodyPr vert="horz" wrap="square" lIns="91440" tIns="45720" rIns="91440" bIns="45720" anchor="t" anchorCtr="0" compatLnSpc="1">
            <a:noAutofit/>
          </a:bodyPr>
          <a:lstStyle/>
          <a:p>
            <a:pPr marL="0" lvl="0" indent="0">
              <a:lnSpc>
                <a:spcPct val="100000"/>
              </a:lnSpc>
              <a:buNone/>
            </a:pPr>
            <a:r>
              <a:rPr lang="en-US" sz="4300" b="1">
                <a:solidFill>
                  <a:srgbClr val="203F3E"/>
                </a:solidFill>
                <a:latin typeface="Aptos"/>
              </a:rPr>
              <a:t>How the Battery Pilot Works</a:t>
            </a:r>
          </a:p>
        </p:txBody>
      </p:sp>
      <p:sp>
        <p:nvSpPr>
          <p:cNvPr id="3" name="Text Placeholder 2">
            <a:extLst>
              <a:ext uri="{FF2B5EF4-FFF2-40B4-BE49-F238E27FC236}">
                <a16:creationId xmlns:a16="http://schemas.microsoft.com/office/drawing/2014/main" id="{5500B902-E474-0C5B-FD6F-1567A3846DCC}"/>
              </a:ext>
            </a:extLst>
          </p:cNvPr>
          <p:cNvSpPr txBox="1">
            <a:spLocks noGrp="1"/>
          </p:cNvSpPr>
          <p:nvPr>
            <p:ph type="body" sz="quarter" idx="4294967295"/>
          </p:nvPr>
        </p:nvSpPr>
        <p:spPr>
          <a:xfrm>
            <a:off x="1337200" y="2098666"/>
            <a:ext cx="1635376" cy="421959"/>
          </a:xfrm>
          <a:prstGeom prst="rect">
            <a:avLst/>
          </a:prstGeom>
          <a:noFill/>
          <a:ln>
            <a:noFill/>
          </a:ln>
        </p:spPr>
        <p:txBody>
          <a:bodyPr vert="horz" wrap="square" lIns="91440" tIns="45720" rIns="91440" bIns="45720" anchor="t" anchorCtr="0" compatLnSpc="1">
            <a:noAutofit/>
          </a:bodyPr>
          <a:lstStyle/>
          <a:p>
            <a:pPr marL="0" lvl="0" indent="0">
              <a:lnSpc>
                <a:spcPct val="100000"/>
              </a:lnSpc>
              <a:spcBef>
                <a:spcPts val="400"/>
              </a:spcBef>
              <a:buNone/>
            </a:pPr>
            <a:r>
              <a:rPr lang="en-US" sz="1600" b="1">
                <a:solidFill>
                  <a:srgbClr val="203F3E"/>
                </a:solidFill>
                <a:latin typeface="Aptos"/>
              </a:rPr>
              <a:t>ENROLL</a:t>
            </a:r>
          </a:p>
        </p:txBody>
      </p:sp>
      <p:sp>
        <p:nvSpPr>
          <p:cNvPr id="4" name="Text Placeholder 3">
            <a:extLst>
              <a:ext uri="{FF2B5EF4-FFF2-40B4-BE49-F238E27FC236}">
                <a16:creationId xmlns:a16="http://schemas.microsoft.com/office/drawing/2014/main" id="{2268CE5D-565F-8AD9-2E02-828FD80A2982}"/>
              </a:ext>
            </a:extLst>
          </p:cNvPr>
          <p:cNvSpPr txBox="1">
            <a:spLocks noGrp="1"/>
          </p:cNvSpPr>
          <p:nvPr>
            <p:ph type="body" sz="quarter" idx="4294967295"/>
          </p:nvPr>
        </p:nvSpPr>
        <p:spPr>
          <a:xfrm>
            <a:off x="341967" y="982093"/>
            <a:ext cx="8839184" cy="421959"/>
          </a:xfrm>
          <a:prstGeom prst="rect">
            <a:avLst/>
          </a:prstGeom>
          <a:noFill/>
          <a:ln>
            <a:noFill/>
          </a:ln>
        </p:spPr>
        <p:txBody>
          <a:bodyPr vert="horz" wrap="square" lIns="91440" tIns="45720" rIns="91440" bIns="45720" anchor="t" anchorCtr="0" compatLnSpc="1">
            <a:noAutofit/>
          </a:bodyPr>
          <a:lstStyle/>
          <a:p>
            <a:pPr marL="0" lvl="0" indent="0">
              <a:lnSpc>
                <a:spcPct val="100000"/>
              </a:lnSpc>
              <a:spcBef>
                <a:spcPts val="600"/>
              </a:spcBef>
              <a:buNone/>
            </a:pPr>
            <a:r>
              <a:rPr lang="en-US" sz="2400" b="1">
                <a:solidFill>
                  <a:srgbClr val="96CFCE"/>
                </a:solidFill>
                <a:latin typeface="Aptos"/>
              </a:rPr>
              <a:t>Customer Flow</a:t>
            </a:r>
          </a:p>
        </p:txBody>
      </p:sp>
      <p:sp>
        <p:nvSpPr>
          <p:cNvPr id="5" name="Text Placeholder 4">
            <a:extLst>
              <a:ext uri="{FF2B5EF4-FFF2-40B4-BE49-F238E27FC236}">
                <a16:creationId xmlns:a16="http://schemas.microsoft.com/office/drawing/2014/main" id="{AB2E3588-9CA2-91CF-EC6D-C430963F4A2A}"/>
              </a:ext>
            </a:extLst>
          </p:cNvPr>
          <p:cNvSpPr txBox="1">
            <a:spLocks noGrp="1"/>
          </p:cNvSpPr>
          <p:nvPr>
            <p:ph type="body" sz="quarter" idx="4294967295"/>
          </p:nvPr>
        </p:nvSpPr>
        <p:spPr>
          <a:xfrm>
            <a:off x="5175568" y="2098666"/>
            <a:ext cx="1635376" cy="421959"/>
          </a:xfrm>
          <a:prstGeom prst="rect">
            <a:avLst/>
          </a:prstGeom>
          <a:noFill/>
          <a:ln>
            <a:noFill/>
          </a:ln>
        </p:spPr>
        <p:txBody>
          <a:bodyPr vert="horz" wrap="square" lIns="91440" tIns="45720" rIns="91440" bIns="45720" anchor="t" anchorCtr="0" compatLnSpc="1">
            <a:noAutofit/>
          </a:bodyPr>
          <a:lstStyle/>
          <a:p>
            <a:pPr marL="0" lvl="0" indent="0">
              <a:lnSpc>
                <a:spcPct val="100000"/>
              </a:lnSpc>
              <a:spcBef>
                <a:spcPts val="400"/>
              </a:spcBef>
              <a:buNone/>
            </a:pPr>
            <a:r>
              <a:rPr lang="en-US" sz="1600" b="1">
                <a:solidFill>
                  <a:srgbClr val="203F3E"/>
                </a:solidFill>
                <a:latin typeface="Aptos"/>
              </a:rPr>
              <a:t>EVENTS	</a:t>
            </a:r>
          </a:p>
        </p:txBody>
      </p:sp>
      <p:sp>
        <p:nvSpPr>
          <p:cNvPr id="6" name="Text Placeholder 5">
            <a:extLst>
              <a:ext uri="{FF2B5EF4-FFF2-40B4-BE49-F238E27FC236}">
                <a16:creationId xmlns:a16="http://schemas.microsoft.com/office/drawing/2014/main" id="{3E54F19D-A93C-E48A-5AC6-CBC3F29B2A6A}"/>
              </a:ext>
            </a:extLst>
          </p:cNvPr>
          <p:cNvSpPr txBox="1">
            <a:spLocks noGrp="1"/>
          </p:cNvSpPr>
          <p:nvPr>
            <p:ph type="body" sz="quarter" idx="4294967295"/>
          </p:nvPr>
        </p:nvSpPr>
        <p:spPr>
          <a:xfrm>
            <a:off x="8999543" y="2085810"/>
            <a:ext cx="1635376" cy="421959"/>
          </a:xfrm>
          <a:prstGeom prst="rect">
            <a:avLst/>
          </a:prstGeom>
          <a:noFill/>
          <a:ln>
            <a:noFill/>
          </a:ln>
        </p:spPr>
        <p:txBody>
          <a:bodyPr vert="horz" wrap="square" lIns="91440" tIns="45720" rIns="91440" bIns="45720" anchor="t" anchorCtr="0" compatLnSpc="1">
            <a:noAutofit/>
          </a:bodyPr>
          <a:lstStyle/>
          <a:p>
            <a:pPr marL="0" lvl="0" indent="0">
              <a:lnSpc>
                <a:spcPct val="100000"/>
              </a:lnSpc>
              <a:spcBef>
                <a:spcPts val="400"/>
              </a:spcBef>
              <a:buNone/>
            </a:pPr>
            <a:r>
              <a:rPr lang="en-US" sz="1600" b="1">
                <a:solidFill>
                  <a:srgbClr val="203F3E"/>
                </a:solidFill>
                <a:latin typeface="Aptos"/>
              </a:rPr>
              <a:t>INCENTIVES</a:t>
            </a:r>
          </a:p>
        </p:txBody>
      </p:sp>
      <p:sp>
        <p:nvSpPr>
          <p:cNvPr id="7" name="Text Placeholder 6">
            <a:extLst>
              <a:ext uri="{FF2B5EF4-FFF2-40B4-BE49-F238E27FC236}">
                <a16:creationId xmlns:a16="http://schemas.microsoft.com/office/drawing/2014/main" id="{9EC82E21-1864-5C21-24BC-B6019256B1FC}"/>
              </a:ext>
            </a:extLst>
          </p:cNvPr>
          <p:cNvSpPr txBox="1">
            <a:spLocks noGrp="1"/>
          </p:cNvSpPr>
          <p:nvPr>
            <p:ph type="body" sz="quarter" idx="4294967295"/>
          </p:nvPr>
        </p:nvSpPr>
        <p:spPr>
          <a:xfrm>
            <a:off x="879936" y="3038999"/>
            <a:ext cx="2618795" cy="2131146"/>
          </a:xfrm>
          <a:prstGeom prst="rect">
            <a:avLst/>
          </a:prstGeom>
          <a:noFill/>
          <a:ln>
            <a:noFill/>
          </a:ln>
        </p:spPr>
        <p:txBody>
          <a:bodyPr vert="horz" wrap="square" lIns="91440" tIns="45720" rIns="91440" bIns="45720" anchor="t" anchorCtr="0" compatLnSpc="1">
            <a:noAutofit/>
          </a:bodyPr>
          <a:lstStyle/>
          <a:p>
            <a:pPr marL="285750" lvl="0" indent="-285750">
              <a:lnSpc>
                <a:spcPct val="100000"/>
              </a:lnSpc>
              <a:spcBef>
                <a:spcPts val="400"/>
              </a:spcBef>
              <a:buSzPct val="100000"/>
              <a:buFont typeface="Wingdings" pitchFamily="2"/>
              <a:buChar char="ü"/>
            </a:pPr>
            <a:r>
              <a:rPr lang="en-US" sz="1600" b="1">
                <a:solidFill>
                  <a:srgbClr val="203F3E"/>
                </a:solidFill>
                <a:latin typeface="Aptos"/>
              </a:rPr>
              <a:t>Application on 3CE’s website </a:t>
            </a:r>
          </a:p>
          <a:p>
            <a:pPr marL="285750" lvl="0" indent="-285750">
              <a:lnSpc>
                <a:spcPct val="100000"/>
              </a:lnSpc>
              <a:spcBef>
                <a:spcPts val="400"/>
              </a:spcBef>
              <a:buSzPct val="100000"/>
              <a:buFont typeface="Wingdings" pitchFamily="2"/>
              <a:buChar char="ü"/>
            </a:pPr>
            <a:r>
              <a:rPr lang="en-US" sz="1600" b="1">
                <a:solidFill>
                  <a:srgbClr val="203F3E"/>
                </a:solidFill>
                <a:latin typeface="Aptos"/>
              </a:rPr>
              <a:t>Connect device to Gridshare</a:t>
            </a:r>
          </a:p>
          <a:p>
            <a:pPr marL="0" lvl="0" indent="0">
              <a:lnSpc>
                <a:spcPct val="100000"/>
              </a:lnSpc>
              <a:spcBef>
                <a:spcPts val="400"/>
              </a:spcBef>
              <a:buNone/>
            </a:pPr>
            <a:endParaRPr lang="en-US" sz="1600" b="1">
              <a:solidFill>
                <a:srgbClr val="203F3E"/>
              </a:solidFill>
              <a:latin typeface="Aptos"/>
            </a:endParaRPr>
          </a:p>
          <a:p>
            <a:pPr marL="0" lvl="0" indent="0">
              <a:lnSpc>
                <a:spcPct val="100000"/>
              </a:lnSpc>
              <a:spcBef>
                <a:spcPts val="400"/>
              </a:spcBef>
              <a:buNone/>
            </a:pPr>
            <a:r>
              <a:rPr lang="en-US" sz="1600" b="1">
                <a:solidFill>
                  <a:srgbClr val="203F3E"/>
                </a:solidFill>
                <a:latin typeface="Aptos"/>
              </a:rPr>
              <a:t>	</a:t>
            </a:r>
          </a:p>
        </p:txBody>
      </p:sp>
      <p:sp>
        <p:nvSpPr>
          <p:cNvPr id="8" name="Text Placeholder 7">
            <a:extLst>
              <a:ext uri="{FF2B5EF4-FFF2-40B4-BE49-F238E27FC236}">
                <a16:creationId xmlns:a16="http://schemas.microsoft.com/office/drawing/2014/main" id="{B7C24DE2-53FF-2520-1C0A-1562A4F6DDD9}"/>
              </a:ext>
            </a:extLst>
          </p:cNvPr>
          <p:cNvSpPr txBox="1">
            <a:spLocks noGrp="1"/>
          </p:cNvSpPr>
          <p:nvPr>
            <p:ph type="body" sz="quarter" idx="4294967295"/>
          </p:nvPr>
        </p:nvSpPr>
        <p:spPr>
          <a:xfrm>
            <a:off x="4677265" y="3038999"/>
            <a:ext cx="2618795" cy="2131146"/>
          </a:xfrm>
          <a:prstGeom prst="rect">
            <a:avLst/>
          </a:prstGeom>
          <a:noFill/>
          <a:ln>
            <a:noFill/>
          </a:ln>
        </p:spPr>
        <p:txBody>
          <a:bodyPr vert="horz" wrap="square" lIns="91440" tIns="45720" rIns="91440" bIns="45720" anchor="t" anchorCtr="0" compatLnSpc="1">
            <a:noAutofit/>
          </a:bodyPr>
          <a:lstStyle/>
          <a:p>
            <a:pPr marL="285750" lvl="0" indent="-285750">
              <a:lnSpc>
                <a:spcPct val="100000"/>
              </a:lnSpc>
              <a:spcBef>
                <a:spcPts val="400"/>
              </a:spcBef>
              <a:buSzPct val="100000"/>
              <a:buFont typeface="Wingdings" pitchFamily="2"/>
              <a:buChar char="ü"/>
            </a:pPr>
            <a:r>
              <a:rPr lang="en-US" sz="1600" b="1">
                <a:solidFill>
                  <a:srgbClr val="203F3E"/>
                </a:solidFill>
                <a:latin typeface="Aptos"/>
              </a:rPr>
              <a:t>3CE identifies grid need, calls event </a:t>
            </a:r>
          </a:p>
          <a:p>
            <a:pPr marL="285750" lvl="0" indent="-285750">
              <a:lnSpc>
                <a:spcPct val="100000"/>
              </a:lnSpc>
              <a:spcBef>
                <a:spcPts val="400"/>
              </a:spcBef>
              <a:buSzPct val="100000"/>
              <a:buFont typeface="Wingdings" pitchFamily="2"/>
              <a:buChar char="ü"/>
            </a:pPr>
            <a:r>
              <a:rPr lang="en-US" sz="1600" b="1">
                <a:solidFill>
                  <a:srgbClr val="203F3E"/>
                </a:solidFill>
                <a:latin typeface="Aptos"/>
              </a:rPr>
              <a:t>2-4 hours</a:t>
            </a:r>
          </a:p>
          <a:p>
            <a:pPr marL="285750" lvl="0" indent="-285750">
              <a:lnSpc>
                <a:spcPct val="100000"/>
              </a:lnSpc>
              <a:spcBef>
                <a:spcPts val="400"/>
              </a:spcBef>
              <a:buSzPct val="100000"/>
              <a:buFont typeface="Wingdings" pitchFamily="2"/>
              <a:buChar char="ü"/>
            </a:pPr>
            <a:r>
              <a:rPr lang="en-US" sz="1600" b="1">
                <a:solidFill>
                  <a:srgbClr val="203F3E"/>
                </a:solidFill>
                <a:latin typeface="Aptos"/>
              </a:rPr>
              <a:t>DERMS vendor dispatches connected systems	</a:t>
            </a:r>
          </a:p>
          <a:p>
            <a:pPr marL="0" lvl="0" indent="0">
              <a:lnSpc>
                <a:spcPct val="100000"/>
              </a:lnSpc>
              <a:spcBef>
                <a:spcPts val="400"/>
              </a:spcBef>
              <a:buNone/>
            </a:pPr>
            <a:endParaRPr lang="en-US" sz="1600" b="1">
              <a:solidFill>
                <a:srgbClr val="203F3E"/>
              </a:solidFill>
              <a:latin typeface="Aptos"/>
            </a:endParaRPr>
          </a:p>
          <a:p>
            <a:pPr marL="0" lvl="0" indent="0">
              <a:lnSpc>
                <a:spcPct val="100000"/>
              </a:lnSpc>
              <a:spcBef>
                <a:spcPts val="400"/>
              </a:spcBef>
              <a:buNone/>
            </a:pPr>
            <a:endParaRPr lang="en-US" sz="1600" b="1">
              <a:solidFill>
                <a:srgbClr val="203F3E"/>
              </a:solidFill>
              <a:latin typeface="Aptos"/>
            </a:endParaRPr>
          </a:p>
          <a:p>
            <a:pPr marL="0" lvl="0" indent="0">
              <a:lnSpc>
                <a:spcPct val="100000"/>
              </a:lnSpc>
              <a:spcBef>
                <a:spcPts val="400"/>
              </a:spcBef>
              <a:buNone/>
            </a:pPr>
            <a:endParaRPr lang="en-US" sz="1600" b="1">
              <a:solidFill>
                <a:srgbClr val="203F3E"/>
              </a:solidFill>
              <a:latin typeface="Aptos"/>
            </a:endParaRPr>
          </a:p>
        </p:txBody>
      </p:sp>
      <p:sp>
        <p:nvSpPr>
          <p:cNvPr id="9" name="Text Placeholder 8">
            <a:extLst>
              <a:ext uri="{FF2B5EF4-FFF2-40B4-BE49-F238E27FC236}">
                <a16:creationId xmlns:a16="http://schemas.microsoft.com/office/drawing/2014/main" id="{616AEC5D-DA56-23EB-D123-C5BA5E5A13F2}"/>
              </a:ext>
            </a:extLst>
          </p:cNvPr>
          <p:cNvSpPr txBox="1">
            <a:spLocks noGrp="1"/>
          </p:cNvSpPr>
          <p:nvPr>
            <p:ph type="body" sz="quarter" idx="4294967295"/>
          </p:nvPr>
        </p:nvSpPr>
        <p:spPr>
          <a:xfrm>
            <a:off x="8507833" y="3031144"/>
            <a:ext cx="2618795" cy="2131146"/>
          </a:xfrm>
          <a:prstGeom prst="rect">
            <a:avLst/>
          </a:prstGeom>
          <a:noFill/>
          <a:ln>
            <a:noFill/>
          </a:ln>
        </p:spPr>
        <p:txBody>
          <a:bodyPr vert="horz" wrap="square" lIns="91440" tIns="45720" rIns="91440" bIns="45720" anchor="t" anchorCtr="0" compatLnSpc="1">
            <a:noAutofit/>
          </a:bodyPr>
          <a:lstStyle/>
          <a:p>
            <a:pPr marL="285750" lvl="0" indent="-285750">
              <a:lnSpc>
                <a:spcPct val="100000"/>
              </a:lnSpc>
              <a:spcBef>
                <a:spcPts val="400"/>
              </a:spcBef>
              <a:buSzPct val="100000"/>
              <a:buFont typeface="Wingdings" pitchFamily="2"/>
              <a:buChar char="ü"/>
            </a:pPr>
            <a:r>
              <a:rPr lang="en-US" sz="1600" b="1">
                <a:solidFill>
                  <a:srgbClr val="203F3E"/>
                </a:solidFill>
                <a:latin typeface="Aptos"/>
              </a:rPr>
              <a:t>Upfront incentive check </a:t>
            </a:r>
          </a:p>
          <a:p>
            <a:pPr marL="285750" lvl="0" indent="-285750">
              <a:lnSpc>
                <a:spcPct val="100000"/>
              </a:lnSpc>
              <a:spcBef>
                <a:spcPts val="400"/>
              </a:spcBef>
              <a:buSzPct val="100000"/>
              <a:buFont typeface="Wingdings" pitchFamily="2"/>
              <a:buChar char="ü"/>
            </a:pPr>
            <a:r>
              <a:rPr lang="en-US" sz="1600" b="1">
                <a:solidFill>
                  <a:srgbClr val="203F3E"/>
                </a:solidFill>
                <a:latin typeface="Aptos"/>
              </a:rPr>
              <a:t>Ongoing accrual of performance incentives – paid annually on bill</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D6B0F28E-80E0-6A76-9D52-4F5968686777}"/>
              </a:ext>
            </a:extLst>
          </p:cNvPr>
          <p:cNvPicPr>
            <a:picLocks noChangeAspect="1"/>
          </p:cNvPicPr>
          <p:nvPr/>
        </p:nvPicPr>
        <p:blipFill>
          <a:blip r:embed="rId3"/>
          <a:stretch>
            <a:fillRect/>
          </a:stretch>
        </p:blipFill>
        <p:spPr>
          <a:xfrm>
            <a:off x="9323414" y="5562596"/>
            <a:ext cx="2411391" cy="895353"/>
          </a:xfrm>
          <a:prstGeom prst="rect">
            <a:avLst/>
          </a:prstGeom>
          <a:noFill/>
          <a:ln cap="flat">
            <a:noFill/>
          </a:ln>
          <a:effectLst>
            <a:outerShdw dist="22997" dir="5400000" algn="tl">
              <a:srgbClr val="000000">
                <a:alpha val="35000"/>
              </a:srgbClr>
            </a:outerShdw>
          </a:effectLst>
        </p:spPr>
      </p:pic>
      <p:sp>
        <p:nvSpPr>
          <p:cNvPr id="3" name="Text 0">
            <a:extLst>
              <a:ext uri="{FF2B5EF4-FFF2-40B4-BE49-F238E27FC236}">
                <a16:creationId xmlns:a16="http://schemas.microsoft.com/office/drawing/2014/main" id="{2797294E-7404-4120-9576-3784B68738B0}"/>
              </a:ext>
            </a:extLst>
          </p:cNvPr>
          <p:cNvSpPr/>
          <p:nvPr/>
        </p:nvSpPr>
        <p:spPr>
          <a:xfrm>
            <a:off x="838203" y="733833"/>
            <a:ext cx="11567160" cy="886638"/>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1" i="0" u="none" strike="noStrike" kern="0" cap="none" spc="-63" baseline="0">
                <a:solidFill>
                  <a:srgbClr val="203F3E"/>
                </a:solidFill>
                <a:uFillTx/>
                <a:latin typeface="Graphik" pitchFamily="34"/>
                <a:ea typeface="Manrope" pitchFamily="34"/>
              </a:rPr>
              <a:t>Communication Preferences</a:t>
            </a:r>
            <a:endParaRPr lang="en-US" sz="4000" b="0" i="0" u="none" strike="noStrike" kern="1200" cap="none" spc="0" baseline="0">
              <a:solidFill>
                <a:srgbClr val="000000"/>
              </a:solidFill>
              <a:uFillTx/>
              <a:latin typeface="Graphik" pitchFamily="34"/>
            </a:endParaRPr>
          </a:p>
        </p:txBody>
      </p:sp>
      <p:sp>
        <p:nvSpPr>
          <p:cNvPr id="4" name="Shape 1">
            <a:extLst>
              <a:ext uri="{FF2B5EF4-FFF2-40B4-BE49-F238E27FC236}">
                <a16:creationId xmlns:a16="http://schemas.microsoft.com/office/drawing/2014/main" id="{8E5344FD-7F10-4C0E-2DF8-0D911D937B0D}"/>
              </a:ext>
            </a:extLst>
          </p:cNvPr>
          <p:cNvSpPr/>
          <p:nvPr/>
        </p:nvSpPr>
        <p:spPr>
          <a:xfrm>
            <a:off x="838203" y="2464801"/>
            <a:ext cx="685800" cy="6858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96CFCE"/>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5" name="Image 1" descr="preencoded.png">
            <a:extLst>
              <a:ext uri="{FF2B5EF4-FFF2-40B4-BE49-F238E27FC236}">
                <a16:creationId xmlns:a16="http://schemas.microsoft.com/office/drawing/2014/main" id="{65C04D32-B394-CB90-ADC8-6EA544C914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9171" y="2645770"/>
            <a:ext cx="323853" cy="323853"/>
          </a:xfrm>
          <a:prstGeom prst="rect">
            <a:avLst/>
          </a:prstGeom>
          <a:noFill/>
          <a:ln cap="flat">
            <a:noFill/>
          </a:ln>
          <a:effectLst>
            <a:outerShdw dist="22997" dir="5400000" algn="tl">
              <a:srgbClr val="000000">
                <a:alpha val="35000"/>
              </a:srgbClr>
            </a:outerShdw>
          </a:effectLst>
        </p:spPr>
      </p:pic>
      <p:sp>
        <p:nvSpPr>
          <p:cNvPr id="6" name="Text 2">
            <a:extLst>
              <a:ext uri="{FF2B5EF4-FFF2-40B4-BE49-F238E27FC236}">
                <a16:creationId xmlns:a16="http://schemas.microsoft.com/office/drawing/2014/main" id="{31B2C4ED-CAE1-78C2-FAB1-7A0DD5B9DB67}"/>
              </a:ext>
            </a:extLst>
          </p:cNvPr>
          <p:cNvSpPr/>
          <p:nvPr/>
        </p:nvSpPr>
        <p:spPr>
          <a:xfrm>
            <a:off x="838203" y="3322042"/>
            <a:ext cx="3569022" cy="385355"/>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500" b="1" i="0" u="none" strike="noStrike" kern="1200" cap="none" spc="0" baseline="0">
                <a:solidFill>
                  <a:srgbClr val="203F3E"/>
                </a:solidFill>
                <a:uFillTx/>
                <a:latin typeface="Graphik" pitchFamily="34"/>
                <a:ea typeface="Manrope" pitchFamily="34"/>
              </a:rPr>
              <a:t>How is a customer notified?</a:t>
            </a:r>
            <a:endParaRPr lang="en-US" sz="2500" b="0" i="0" u="none" strike="noStrike" kern="1200" cap="none" spc="0" baseline="0">
              <a:solidFill>
                <a:srgbClr val="000000"/>
              </a:solidFill>
              <a:uFillTx/>
              <a:latin typeface="Graphik" pitchFamily="34"/>
            </a:endParaRPr>
          </a:p>
        </p:txBody>
      </p:sp>
      <p:sp>
        <p:nvSpPr>
          <p:cNvPr id="7" name="Text 3">
            <a:extLst>
              <a:ext uri="{FF2B5EF4-FFF2-40B4-BE49-F238E27FC236}">
                <a16:creationId xmlns:a16="http://schemas.microsoft.com/office/drawing/2014/main" id="{4CD8941F-9815-5FCC-7F2B-2E750700FCD4}"/>
              </a:ext>
            </a:extLst>
          </p:cNvPr>
          <p:cNvSpPr/>
          <p:nvPr/>
        </p:nvSpPr>
        <p:spPr>
          <a:xfrm>
            <a:off x="818168" y="4074109"/>
            <a:ext cx="3104534" cy="886647"/>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Autofit/>
          </a:bodyPr>
          <a:lstStyle/>
          <a:p>
            <a:pPr marL="0" marR="0" lvl="0" indent="0" algn="l" defTabSz="914400" rtl="0" fontAlgn="auto" hangingPunct="1">
              <a:lnSpc>
                <a:spcPct val="121224"/>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6F8785"/>
                </a:solidFill>
                <a:uFillTx/>
                <a:latin typeface="Graphik" pitchFamily="34"/>
                <a:ea typeface="Manrope" pitchFamily="34"/>
                <a:cs typeface="Manrope" pitchFamily="34"/>
              </a:rPr>
              <a:t>Receive email before event call</a:t>
            </a:r>
            <a:endParaRPr lang="en-US" sz="2000" b="0" i="0" u="none" strike="noStrike" kern="1200" cap="none" spc="0" baseline="0">
              <a:solidFill>
                <a:srgbClr val="000000"/>
              </a:solidFill>
              <a:uFillTx/>
              <a:latin typeface="Graphik" pitchFamily="34"/>
            </a:endParaRPr>
          </a:p>
        </p:txBody>
      </p:sp>
      <p:sp>
        <p:nvSpPr>
          <p:cNvPr id="8" name="Shape 4">
            <a:extLst>
              <a:ext uri="{FF2B5EF4-FFF2-40B4-BE49-F238E27FC236}">
                <a16:creationId xmlns:a16="http://schemas.microsoft.com/office/drawing/2014/main" id="{6CC85320-5222-DAD4-F736-C289AA38246E}"/>
              </a:ext>
            </a:extLst>
          </p:cNvPr>
          <p:cNvSpPr/>
          <p:nvPr/>
        </p:nvSpPr>
        <p:spPr>
          <a:xfrm>
            <a:off x="7991471" y="2502895"/>
            <a:ext cx="685800" cy="6858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96CFCE"/>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9" name="Image 2" descr="preencoded.png">
            <a:extLst>
              <a:ext uri="{FF2B5EF4-FFF2-40B4-BE49-F238E27FC236}">
                <a16:creationId xmlns:a16="http://schemas.microsoft.com/office/drawing/2014/main" id="{424F3B4F-876F-8A9A-CC93-6CBC685E42B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76771" y="2645770"/>
            <a:ext cx="323853" cy="323853"/>
          </a:xfrm>
          <a:prstGeom prst="rect">
            <a:avLst/>
          </a:prstGeom>
          <a:noFill/>
          <a:ln cap="flat">
            <a:noFill/>
          </a:ln>
          <a:effectLst>
            <a:outerShdw dist="22997" dir="5400000" algn="tl">
              <a:srgbClr val="000000">
                <a:alpha val="35000"/>
              </a:srgbClr>
            </a:outerShdw>
          </a:effectLst>
        </p:spPr>
      </p:pic>
      <p:sp>
        <p:nvSpPr>
          <p:cNvPr id="10" name="Text 5">
            <a:extLst>
              <a:ext uri="{FF2B5EF4-FFF2-40B4-BE49-F238E27FC236}">
                <a16:creationId xmlns:a16="http://schemas.microsoft.com/office/drawing/2014/main" id="{3347AD22-2CF5-671A-7F9B-4D77B14C270C}"/>
              </a:ext>
            </a:extLst>
          </p:cNvPr>
          <p:cNvSpPr/>
          <p:nvPr/>
        </p:nvSpPr>
        <p:spPr>
          <a:xfrm>
            <a:off x="4224335" y="3351623"/>
            <a:ext cx="3296412" cy="376239"/>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500" b="1" i="0" u="none" strike="noStrike" kern="1200" cap="none" spc="0" baseline="0">
                <a:solidFill>
                  <a:srgbClr val="203F3E"/>
                </a:solidFill>
                <a:uFillTx/>
                <a:latin typeface="Graphik" pitchFamily="34"/>
                <a:ea typeface="Manrope" pitchFamily="34"/>
                <a:cs typeface="Manrope" pitchFamily="34"/>
              </a:rPr>
              <a:t>Where can they learn more?</a:t>
            </a:r>
            <a:endParaRPr lang="en-US" sz="2500" b="0" i="0" u="none" strike="noStrike" kern="1200" cap="none" spc="0" baseline="0">
              <a:solidFill>
                <a:srgbClr val="000000"/>
              </a:solidFill>
              <a:uFillTx/>
              <a:latin typeface="Graphik" pitchFamily="34"/>
            </a:endParaRPr>
          </a:p>
        </p:txBody>
      </p:sp>
      <p:sp>
        <p:nvSpPr>
          <p:cNvPr id="11" name="Text 6">
            <a:extLst>
              <a:ext uri="{FF2B5EF4-FFF2-40B4-BE49-F238E27FC236}">
                <a16:creationId xmlns:a16="http://schemas.microsoft.com/office/drawing/2014/main" id="{CDABC9FC-CA61-CD00-3CE4-4B84921351CA}"/>
              </a:ext>
            </a:extLst>
          </p:cNvPr>
          <p:cNvSpPr/>
          <p:nvPr/>
        </p:nvSpPr>
        <p:spPr>
          <a:xfrm>
            <a:off x="4224335" y="4074109"/>
            <a:ext cx="3104534" cy="886647"/>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Autofit/>
          </a:bodyPr>
          <a:lstStyle/>
          <a:p>
            <a:pPr marL="0" marR="0" lvl="0" indent="0" algn="l" defTabSz="914400" rtl="0" fontAlgn="auto" hangingPunct="1">
              <a:lnSpc>
                <a:spcPct val="121224"/>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6F8785"/>
                </a:solidFill>
                <a:uFillTx/>
                <a:latin typeface="Graphik" pitchFamily="34"/>
                <a:ea typeface="Manrope" pitchFamily="34"/>
                <a:cs typeface="Manrope" pitchFamily="34"/>
              </a:rPr>
              <a:t>See event status in manufacturer app and 3CE website</a:t>
            </a:r>
            <a:endParaRPr lang="en-US" sz="2000" b="0" i="0" u="none" strike="noStrike" kern="1200" cap="none" spc="0" baseline="0">
              <a:solidFill>
                <a:srgbClr val="000000"/>
              </a:solidFill>
              <a:uFillTx/>
              <a:latin typeface="Graphik" pitchFamily="34"/>
            </a:endParaRPr>
          </a:p>
        </p:txBody>
      </p:sp>
      <p:sp>
        <p:nvSpPr>
          <p:cNvPr id="12" name="Shape 7">
            <a:extLst>
              <a:ext uri="{FF2B5EF4-FFF2-40B4-BE49-F238E27FC236}">
                <a16:creationId xmlns:a16="http://schemas.microsoft.com/office/drawing/2014/main" id="{CEAC916F-997A-676D-0ADB-8DB2154CB1DE}"/>
              </a:ext>
            </a:extLst>
          </p:cNvPr>
          <p:cNvSpPr/>
          <p:nvPr/>
        </p:nvSpPr>
        <p:spPr>
          <a:xfrm>
            <a:off x="4224335" y="2506919"/>
            <a:ext cx="685800" cy="6858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96CFCE"/>
          </a:soli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13" name="Image 3" descr="preencoded.png">
            <a:extLst>
              <a:ext uri="{FF2B5EF4-FFF2-40B4-BE49-F238E27FC236}">
                <a16:creationId xmlns:a16="http://schemas.microsoft.com/office/drawing/2014/main" id="{87C2D009-5F27-90FC-5BD3-D6AD7F128F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4371" y="2645770"/>
            <a:ext cx="323853" cy="323853"/>
          </a:xfrm>
          <a:prstGeom prst="rect">
            <a:avLst/>
          </a:prstGeom>
          <a:noFill/>
          <a:ln cap="flat">
            <a:noFill/>
          </a:ln>
          <a:effectLst>
            <a:outerShdw dist="22997" dir="5400000" algn="tl">
              <a:srgbClr val="000000">
                <a:alpha val="35000"/>
              </a:srgbClr>
            </a:outerShdw>
          </a:effectLst>
        </p:spPr>
      </p:pic>
      <p:sp>
        <p:nvSpPr>
          <p:cNvPr id="14" name="Text 8">
            <a:extLst>
              <a:ext uri="{FF2B5EF4-FFF2-40B4-BE49-F238E27FC236}">
                <a16:creationId xmlns:a16="http://schemas.microsoft.com/office/drawing/2014/main" id="{98B44D45-E48E-47E0-7C2D-406A8988B53D}"/>
              </a:ext>
            </a:extLst>
          </p:cNvPr>
          <p:cNvSpPr/>
          <p:nvPr/>
        </p:nvSpPr>
        <p:spPr>
          <a:xfrm>
            <a:off x="8153403" y="3322051"/>
            <a:ext cx="3202100" cy="376239"/>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500" b="1" i="0" u="none" strike="noStrike" kern="1200" cap="none" spc="0" baseline="0">
                <a:solidFill>
                  <a:srgbClr val="203F3E"/>
                </a:solidFill>
                <a:uFillTx/>
                <a:latin typeface="Graphik" pitchFamily="34"/>
                <a:ea typeface="Manrope" pitchFamily="34"/>
              </a:rPr>
              <a:t>How to opt out?</a:t>
            </a:r>
            <a:endParaRPr lang="en-US" sz="2500" b="0" i="0" u="none" strike="noStrike" kern="1200" cap="none" spc="0" baseline="0">
              <a:solidFill>
                <a:srgbClr val="000000"/>
              </a:solidFill>
              <a:uFillTx/>
              <a:latin typeface="Graphik" pitchFamily="34"/>
            </a:endParaRPr>
          </a:p>
        </p:txBody>
      </p:sp>
      <p:sp>
        <p:nvSpPr>
          <p:cNvPr id="15" name="Text 9">
            <a:extLst>
              <a:ext uri="{FF2B5EF4-FFF2-40B4-BE49-F238E27FC236}">
                <a16:creationId xmlns:a16="http://schemas.microsoft.com/office/drawing/2014/main" id="{63266070-3AB4-2B1E-D690-A0AF38E96F72}"/>
              </a:ext>
            </a:extLst>
          </p:cNvPr>
          <p:cNvSpPr/>
          <p:nvPr/>
        </p:nvSpPr>
        <p:spPr>
          <a:xfrm>
            <a:off x="7991471" y="4071119"/>
            <a:ext cx="3104534" cy="886647"/>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Autofit/>
          </a:bodyPr>
          <a:lstStyle/>
          <a:p>
            <a:pPr marL="0" marR="0" lvl="0" indent="0" algn="l" defTabSz="914400" rtl="0" fontAlgn="auto" hangingPunct="1">
              <a:lnSpc>
                <a:spcPct val="121224"/>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6F8785"/>
                </a:solidFill>
                <a:uFillTx/>
                <a:latin typeface="Graphik" pitchFamily="34"/>
                <a:ea typeface="Manrope" pitchFamily="34"/>
              </a:rPr>
              <a:t>They can opt out of an event by giving notice to 3CE</a:t>
            </a:r>
          </a:p>
          <a:p>
            <a:pPr marL="0" marR="0" lvl="0" indent="0" algn="l" defTabSz="914400" rtl="0" fontAlgn="auto" hangingPunct="1">
              <a:lnSpc>
                <a:spcPct val="121224"/>
              </a:lnSpc>
              <a:spcBef>
                <a:spcPts val="0"/>
              </a:spcBef>
              <a:spcAft>
                <a:spcPts val="0"/>
              </a:spcAft>
              <a:buNone/>
              <a:tabLst/>
              <a:defRPr sz="1800" b="0" i="0" u="none" strike="noStrike" kern="0" cap="none" spc="0" baseline="0">
                <a:solidFill>
                  <a:srgbClr val="000000"/>
                </a:solidFill>
                <a:uFillTx/>
              </a:defRPr>
            </a:pPr>
            <a:endParaRPr lang="en-US" sz="2000" b="0" i="0" u="none" strike="noStrike" kern="1200" cap="none" spc="0" baseline="0">
              <a:solidFill>
                <a:srgbClr val="000000"/>
              </a:solidFill>
              <a:uFillTx/>
              <a:latin typeface="Graphik" pitchFamily="34"/>
            </a:endParaRPr>
          </a:p>
        </p:txBody>
      </p:sp>
      <p:pic>
        <p:nvPicPr>
          <p:cNvPr id="16" name="Graphic 17">
            <a:extLst>
              <a:ext uri="{FF2B5EF4-FFF2-40B4-BE49-F238E27FC236}">
                <a16:creationId xmlns:a16="http://schemas.microsoft.com/office/drawing/2014/main" id="{012AA122-8662-BCEA-7F4C-F63A5B9327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9171" y="2655079"/>
            <a:ext cx="320040" cy="320040"/>
          </a:xfrm>
          <a:prstGeom prst="rect">
            <a:avLst/>
          </a:prstGeom>
          <a:noFill/>
          <a:ln cap="flat">
            <a:noFill/>
          </a:ln>
          <a:effectLst>
            <a:outerShdw dist="22997" dir="5400000" algn="tl">
              <a:srgbClr val="000000">
                <a:alpha val="35000"/>
              </a:srgbClr>
            </a:outerShdw>
          </a:effectLst>
        </p:spPr>
      </p:pic>
      <p:pic>
        <p:nvPicPr>
          <p:cNvPr id="17" name="Graphic 19">
            <a:extLst>
              <a:ext uri="{FF2B5EF4-FFF2-40B4-BE49-F238E27FC236}">
                <a16:creationId xmlns:a16="http://schemas.microsoft.com/office/drawing/2014/main" id="{F0C3F054-B6C9-9949-D741-B8595018038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72450" y="2714963"/>
            <a:ext cx="320040" cy="320040"/>
          </a:xfrm>
          <a:prstGeom prst="rect">
            <a:avLst/>
          </a:prstGeom>
          <a:noFill/>
          <a:ln cap="flat">
            <a:noFill/>
          </a:ln>
          <a:effectLst>
            <a:outerShdw dist="22997" dir="5400000" algn="tl">
              <a:srgbClr val="000000">
                <a:alpha val="35000"/>
              </a:srgbClr>
            </a:outerShdw>
          </a:effectLst>
        </p:spPr>
      </p:pic>
      <p:pic>
        <p:nvPicPr>
          <p:cNvPr id="18" name="Graphic 20">
            <a:extLst>
              <a:ext uri="{FF2B5EF4-FFF2-40B4-BE49-F238E27FC236}">
                <a16:creationId xmlns:a16="http://schemas.microsoft.com/office/drawing/2014/main" id="{E16CDB95-F6FB-D28D-2C83-0443B86C6B9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407215" y="2697196"/>
            <a:ext cx="320040" cy="320040"/>
          </a:xfrm>
          <a:prstGeom prst="rect">
            <a:avLst/>
          </a:prstGeom>
          <a:noFill/>
          <a:ln cap="flat">
            <a:noFill/>
          </a:ln>
          <a:effectLst>
            <a:outerShdw dist="22997" dir="5400000" algn="tl">
              <a:srgbClr val="000000">
                <a:alpha val="35000"/>
              </a:srgbClr>
            </a:outerShdw>
          </a:effectLst>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name="Slide5609">
    <p:spTree>
      <p:nvGrpSpPr>
        <p:cNvPr id="1" name=""/>
        <p:cNvGrpSpPr/>
        <p:nvPr/>
      </p:nvGrpSpPr>
      <p:grpSpPr>
        <a:xfrm>
          <a:off x="0" y="0"/>
          <a:ext cx="0" cy="0"/>
          <a:chOff x="0" y="0"/>
          <a:chExt cx="0" cy="0"/>
        </a:xfrm>
      </p:grpSpPr>
      <p:sp>
        <p:nvSpPr>
          <p:cNvPr id="2" name="Freeform 29" descr="A black background with blue text  Description automatically generated">
            <a:extLst>
              <a:ext uri="{FF2B5EF4-FFF2-40B4-BE49-F238E27FC236}">
                <a16:creationId xmlns:a16="http://schemas.microsoft.com/office/drawing/2014/main" id="{F3B4B122-DD33-628A-0C6D-1617E386196A}"/>
              </a:ext>
            </a:extLst>
          </p:cNvPr>
          <p:cNvSpPr/>
          <p:nvPr/>
        </p:nvSpPr>
        <p:spPr>
          <a:xfrm>
            <a:off x="10492255" y="235887"/>
            <a:ext cx="1486832" cy="549353"/>
          </a:xfrm>
          <a:custGeom>
            <a:avLst/>
            <a:gdLst>
              <a:gd name="f0" fmla="val w"/>
              <a:gd name="f1" fmla="val h"/>
              <a:gd name="f2" fmla="val 0"/>
              <a:gd name="f3" fmla="val 5595874"/>
              <a:gd name="f4" fmla="val 2067560"/>
              <a:gd name="f5" fmla="*/ f0 1 5595874"/>
              <a:gd name="f6" fmla="*/ f1 1 2067560"/>
              <a:gd name="f7" fmla="val f2"/>
              <a:gd name="f8" fmla="val f3"/>
              <a:gd name="f9" fmla="val f4"/>
              <a:gd name="f10" fmla="+- f9 0 f7"/>
              <a:gd name="f11" fmla="+- f8 0 f7"/>
              <a:gd name="f12" fmla="*/ f11 1 5595874"/>
              <a:gd name="f13" fmla="*/ f10 1 206756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5595874" h="2067560">
                <a:moveTo>
                  <a:pt x="f2" y="f2"/>
                </a:moveTo>
                <a:lnTo>
                  <a:pt x="f3" y="f2"/>
                </a:lnTo>
                <a:lnTo>
                  <a:pt x="f3" y="f4"/>
                </a:lnTo>
                <a:lnTo>
                  <a:pt x="f2" y="f4"/>
                </a:lnTo>
                <a:lnTo>
                  <a:pt x="f2" y="f2"/>
                </a:lnTo>
                <a:close/>
              </a:path>
            </a:pathLst>
          </a:custGeom>
          <a:blipFill>
            <a:blip r:embed="rId3"/>
            <a:stretch>
              <a:fillRect/>
            </a:stretch>
          </a:blip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60953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Aptos"/>
            </a:endParaRPr>
          </a:p>
        </p:txBody>
      </p:sp>
      <p:sp>
        <p:nvSpPr>
          <p:cNvPr id="3" name="TextBox 10">
            <a:extLst>
              <a:ext uri="{FF2B5EF4-FFF2-40B4-BE49-F238E27FC236}">
                <a16:creationId xmlns:a16="http://schemas.microsoft.com/office/drawing/2014/main" id="{BA660F53-7147-F7B0-C647-664D641646EF}"/>
              </a:ext>
            </a:extLst>
          </p:cNvPr>
          <p:cNvSpPr txBox="1"/>
          <p:nvPr/>
        </p:nvSpPr>
        <p:spPr>
          <a:xfrm>
            <a:off x="609603" y="374629"/>
            <a:ext cx="9398002" cy="617924"/>
          </a:xfrm>
          <a:prstGeom prst="rect">
            <a:avLst/>
          </a:prstGeom>
          <a:noFill/>
          <a:ln cap="flat">
            <a:noFill/>
          </a:ln>
          <a:effectLst>
            <a:outerShdw dist="22997" dir="5400000" algn="tl">
              <a:srgbClr val="000000">
                <a:alpha val="35000"/>
              </a:srgbClr>
            </a:outerShdw>
          </a:effectLst>
        </p:spPr>
        <p:txBody>
          <a:bodyPr vert="horz" wrap="square" lIns="0" tIns="0" rIns="0" bIns="0" anchor="t" anchorCtr="0" compatLnSpc="1">
            <a:spAutoFit/>
          </a:bodyPr>
          <a:lstStyle/>
          <a:p>
            <a:pPr marL="0" marR="0" lvl="0" indent="0" algn="l" defTabSz="609539" rtl="0" fontAlgn="auto" hangingPunct="1">
              <a:lnSpc>
                <a:spcPts val="4750"/>
              </a:lnSpc>
              <a:spcBef>
                <a:spcPts val="0"/>
              </a:spcBef>
              <a:spcAft>
                <a:spcPts val="0"/>
              </a:spcAft>
              <a:buNone/>
              <a:tabLst/>
              <a:defRPr sz="1800" b="0" i="0" u="none" strike="noStrike" kern="0" cap="none" spc="0" baseline="0">
                <a:solidFill>
                  <a:srgbClr val="000000"/>
                </a:solidFill>
                <a:uFillTx/>
              </a:defRPr>
            </a:pPr>
            <a:r>
              <a:rPr lang="en-US" sz="4400" b="1" i="0" u="none" strike="noStrike" kern="1200" cap="none" spc="0" baseline="0">
                <a:solidFill>
                  <a:srgbClr val="000000"/>
                </a:solidFill>
                <a:uFillTx/>
                <a:latin typeface="Aptos" pitchFamily="34"/>
                <a:ea typeface="Arimo Bold"/>
                <a:cs typeface="Arimo Bold"/>
              </a:rPr>
              <a:t>VPP Benefits</a:t>
            </a:r>
          </a:p>
        </p:txBody>
      </p:sp>
      <p:grpSp>
        <p:nvGrpSpPr>
          <p:cNvPr id="4" name="Group 4">
            <a:extLst>
              <a:ext uri="{FF2B5EF4-FFF2-40B4-BE49-F238E27FC236}">
                <a16:creationId xmlns:a16="http://schemas.microsoft.com/office/drawing/2014/main" id="{CF96B04C-D1C2-DBA9-126A-CD0B381337D9}"/>
              </a:ext>
            </a:extLst>
          </p:cNvPr>
          <p:cNvGrpSpPr/>
          <p:nvPr/>
        </p:nvGrpSpPr>
        <p:grpSpPr>
          <a:xfrm>
            <a:off x="-264801" y="5084100"/>
            <a:ext cx="12721608" cy="1865321"/>
            <a:chOff x="-264801" y="5084100"/>
            <a:chExt cx="12721608" cy="1865321"/>
          </a:xfrm>
        </p:grpSpPr>
        <p:sp>
          <p:nvSpPr>
            <p:cNvPr id="5" name="Freeform 5">
              <a:extLst>
                <a:ext uri="{FF2B5EF4-FFF2-40B4-BE49-F238E27FC236}">
                  <a16:creationId xmlns:a16="http://schemas.microsoft.com/office/drawing/2014/main" id="{977DA48D-6D5B-6717-D7D2-D0ECBDE2BE30}"/>
                </a:ext>
              </a:extLst>
            </p:cNvPr>
            <p:cNvSpPr/>
            <p:nvPr/>
          </p:nvSpPr>
          <p:spPr>
            <a:xfrm>
              <a:off x="-254879" y="5088425"/>
              <a:ext cx="12701756" cy="1856661"/>
            </a:xfrm>
            <a:custGeom>
              <a:avLst/>
              <a:gdLst>
                <a:gd name="f0" fmla="val w"/>
                <a:gd name="f1" fmla="val h"/>
                <a:gd name="f2" fmla="val 0"/>
                <a:gd name="f3" fmla="val 25384706"/>
                <a:gd name="f4" fmla="val 6138729"/>
                <a:gd name="f5" fmla="*/ f0 1 25384706"/>
                <a:gd name="f6" fmla="*/ f1 1 6138729"/>
                <a:gd name="f7" fmla="val f2"/>
                <a:gd name="f8" fmla="val f3"/>
                <a:gd name="f9" fmla="val f4"/>
                <a:gd name="f10" fmla="+- f9 0 f7"/>
                <a:gd name="f11" fmla="+- f8 0 f7"/>
                <a:gd name="f12" fmla="*/ f11 1 25384706"/>
                <a:gd name="f13" fmla="*/ f10 1 6138729"/>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25384706" h="6138729">
                  <a:moveTo>
                    <a:pt x="f3" y="f4"/>
                  </a:moveTo>
                  <a:lnTo>
                    <a:pt x="f2" y="f4"/>
                  </a:lnTo>
                  <a:lnTo>
                    <a:pt x="f2" y="f2"/>
                  </a:lnTo>
                  <a:lnTo>
                    <a:pt x="f3" y="f2"/>
                  </a:lnTo>
                  <a:close/>
                </a:path>
              </a:pathLst>
            </a:custGeom>
            <a:no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60953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Aptos"/>
              </a:endParaRPr>
            </a:p>
          </p:txBody>
        </p:sp>
        <p:sp>
          <p:nvSpPr>
            <p:cNvPr id="6" name="Freeform 6">
              <a:extLst>
                <a:ext uri="{FF2B5EF4-FFF2-40B4-BE49-F238E27FC236}">
                  <a16:creationId xmlns:a16="http://schemas.microsoft.com/office/drawing/2014/main" id="{CE76016B-4FC7-9DA0-4933-ED0744E3E1FE}"/>
                </a:ext>
              </a:extLst>
            </p:cNvPr>
            <p:cNvSpPr/>
            <p:nvPr/>
          </p:nvSpPr>
          <p:spPr>
            <a:xfrm>
              <a:off x="-264801" y="5084100"/>
              <a:ext cx="12721608" cy="1865321"/>
            </a:xfrm>
            <a:custGeom>
              <a:avLst/>
              <a:gdLst>
                <a:gd name="f0" fmla="val w"/>
                <a:gd name="f1" fmla="val h"/>
                <a:gd name="f2" fmla="val 0"/>
                <a:gd name="f3" fmla="val 25424371"/>
                <a:gd name="f4" fmla="val 6167361"/>
                <a:gd name="f5" fmla="val 25404538"/>
                <a:gd name="f6" fmla="val 19832"/>
                <a:gd name="f7" fmla="val 8858"/>
                <a:gd name="f8" fmla="val 6160967"/>
                <a:gd name="f9" fmla="val 6153045"/>
                <a:gd name="f10" fmla="val 14316"/>
                <a:gd name="f11" fmla="val 6395"/>
                <a:gd name="f12" fmla="val 25415512"/>
                <a:gd name="f13" fmla="val 6138729"/>
                <a:gd name="f14" fmla="val 25384706"/>
                <a:gd name="f15" fmla="val 28632"/>
                <a:gd name="f16" fmla="val 39664"/>
                <a:gd name="f17" fmla="*/ f0 1 25424371"/>
                <a:gd name="f18" fmla="*/ f1 1 6167361"/>
                <a:gd name="f19" fmla="val f2"/>
                <a:gd name="f20" fmla="val f3"/>
                <a:gd name="f21" fmla="val f4"/>
                <a:gd name="f22" fmla="+- f21 0 f19"/>
                <a:gd name="f23" fmla="+- f20 0 f19"/>
                <a:gd name="f24" fmla="*/ f23 1 25424371"/>
                <a:gd name="f25" fmla="*/ f22 1 6167361"/>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25424371" h="6167361">
                  <a:moveTo>
                    <a:pt x="f5" y="f4"/>
                  </a:moveTo>
                  <a:lnTo>
                    <a:pt x="f6" y="f4"/>
                  </a:lnTo>
                  <a:cubicBezTo>
                    <a:pt x="f7" y="f4"/>
                    <a:pt x="f2" y="f8"/>
                    <a:pt x="f2" y="f9"/>
                  </a:cubicBezTo>
                  <a:lnTo>
                    <a:pt x="f2" y="f10"/>
                  </a:lnTo>
                  <a:cubicBezTo>
                    <a:pt x="f2" y="f11"/>
                    <a:pt x="f7" y="f2"/>
                    <a:pt x="f6" y="f2"/>
                  </a:cubicBezTo>
                  <a:lnTo>
                    <a:pt x="f5" y="f2"/>
                  </a:lnTo>
                  <a:cubicBezTo>
                    <a:pt x="f12" y="f2"/>
                    <a:pt x="f3" y="f11"/>
                    <a:pt x="f3" y="f10"/>
                  </a:cubicBezTo>
                  <a:lnTo>
                    <a:pt x="f3" y="f9"/>
                  </a:lnTo>
                  <a:cubicBezTo>
                    <a:pt x="f3" y="f8"/>
                    <a:pt x="f12" y="f4"/>
                    <a:pt x="f5" y="f4"/>
                  </a:cubicBezTo>
                  <a:moveTo>
                    <a:pt x="f5" y="f13"/>
                  </a:moveTo>
                  <a:lnTo>
                    <a:pt x="f5" y="f9"/>
                  </a:lnTo>
                  <a:lnTo>
                    <a:pt x="f14" y="f9"/>
                  </a:lnTo>
                  <a:lnTo>
                    <a:pt x="f14" y="f10"/>
                  </a:lnTo>
                  <a:lnTo>
                    <a:pt x="f5" y="f10"/>
                  </a:lnTo>
                  <a:lnTo>
                    <a:pt x="f5" y="f15"/>
                  </a:lnTo>
                  <a:lnTo>
                    <a:pt x="f6" y="f15"/>
                  </a:lnTo>
                  <a:lnTo>
                    <a:pt x="f6" y="f10"/>
                  </a:lnTo>
                  <a:lnTo>
                    <a:pt x="f16" y="f10"/>
                  </a:lnTo>
                  <a:lnTo>
                    <a:pt x="f16" y="f9"/>
                  </a:lnTo>
                  <a:lnTo>
                    <a:pt x="f6" y="f9"/>
                  </a:lnTo>
                  <a:lnTo>
                    <a:pt x="f6" y="f13"/>
                  </a:lnTo>
                  <a:lnTo>
                    <a:pt x="f5" y="f13"/>
                  </a:lnTo>
                  <a:close/>
                </a:path>
              </a:pathLst>
            </a:custGeom>
            <a:no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60953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00" b="0" i="0" u="none" strike="noStrike" kern="1200" cap="none" spc="0" baseline="0">
                <a:solidFill>
                  <a:srgbClr val="000000"/>
                </a:solidFill>
                <a:uFillTx/>
                <a:latin typeface="Aptos"/>
              </a:endParaRPr>
            </a:p>
          </p:txBody>
        </p:sp>
      </p:grpSp>
      <p:graphicFrame>
        <p:nvGraphicFramePr>
          <p:cNvPr id="7" name="Table 1">
            <a:extLst>
              <a:ext uri="{FF2B5EF4-FFF2-40B4-BE49-F238E27FC236}">
                <a16:creationId xmlns:a16="http://schemas.microsoft.com/office/drawing/2014/main" id="{C0348825-C7EC-0137-ED91-CE09EB2A176B}"/>
              </a:ext>
            </a:extLst>
          </p:cNvPr>
          <p:cNvGraphicFramePr>
            <a:graphicFrameLocks noGrp="1"/>
          </p:cNvGraphicFramePr>
          <p:nvPr/>
        </p:nvGraphicFramePr>
        <p:xfrm>
          <a:off x="2045485" y="1320704"/>
          <a:ext cx="8128001" cy="3855631"/>
        </p:xfrm>
        <a:graphic>
          <a:graphicData uri="http://schemas.openxmlformats.org/drawingml/2006/table">
            <a:tbl>
              <a:tblPr firstRow="1" bandRow="1">
                <a:effectLst/>
                <a:tableStyleId>{5C22544A-7EE6-4342-B048-85BDC9FD1C3A}</a:tableStyleId>
              </a:tblPr>
              <a:tblGrid>
                <a:gridCol w="4063995">
                  <a:extLst>
                    <a:ext uri="{9D8B030D-6E8A-4147-A177-3AD203B41FA5}">
                      <a16:colId xmlns:a16="http://schemas.microsoft.com/office/drawing/2014/main" val="1991803823"/>
                    </a:ext>
                  </a:extLst>
                </a:gridCol>
                <a:gridCol w="4063995">
                  <a:extLst>
                    <a:ext uri="{9D8B030D-6E8A-4147-A177-3AD203B41FA5}">
                      <a16:colId xmlns:a16="http://schemas.microsoft.com/office/drawing/2014/main" val="428108634"/>
                    </a:ext>
                  </a:extLst>
                </a:gridCol>
              </a:tblGrid>
              <a:tr h="762655">
                <a:tc>
                  <a:txBody>
                    <a:bodyPr/>
                    <a:lstStyle/>
                    <a:p>
                      <a:pPr lvl="0" algn="ctr"/>
                      <a:r>
                        <a:rPr lang="en-US" sz="2100"/>
                        <a:t>3CE</a:t>
                      </a:r>
                    </a:p>
                  </a:txBody>
                  <a:tcPr marL="60963" marR="60963" marT="30476" marB="30476" anchor="ctr">
                    <a:lnR w="76196" cap="flat" cmpd="sng" algn="ctr">
                      <a:solidFill>
                        <a:srgbClr val="FFFFFF"/>
                      </a:solidFill>
                      <a:prstDash val="solid"/>
                      <a:round/>
                      <a:headEnd type="none" w="med" len="med"/>
                      <a:tailEnd type="none" w="med" len="med"/>
                    </a:lnR>
                    <a:lnB w="76196" cap="flat" cmpd="sng" algn="ctr">
                      <a:solidFill>
                        <a:srgbClr val="FFFFFF"/>
                      </a:solidFill>
                      <a:prstDash val="solid"/>
                      <a:round/>
                      <a:headEnd type="none" w="med" len="med"/>
                      <a:tailEnd type="none" w="med" len="med"/>
                    </a:lnB>
                  </a:tcPr>
                </a:tc>
                <a:tc>
                  <a:txBody>
                    <a:bodyPr/>
                    <a:lstStyle/>
                    <a:p>
                      <a:pPr lvl="0" algn="ctr"/>
                      <a:r>
                        <a:rPr lang="en-US" sz="2100"/>
                        <a:t>CUSTOMER</a:t>
                      </a:r>
                    </a:p>
                  </a:txBody>
                  <a:tcPr marL="60963" marR="60963" marT="30476" marB="30476" anchor="ctr">
                    <a:lnL w="76196" cap="flat" cmpd="sng" algn="ctr">
                      <a:solidFill>
                        <a:srgbClr val="FFFFFF"/>
                      </a:solidFill>
                      <a:prstDash val="solid"/>
                      <a:round/>
                      <a:headEnd type="none" w="med" len="med"/>
                      <a:tailEnd type="none" w="med" len="med"/>
                    </a:lnL>
                    <a:solidFill>
                      <a:srgbClr val="5B9BD5"/>
                    </a:solidFill>
                  </a:tcPr>
                </a:tc>
                <a:extLst>
                  <a:ext uri="{0D108BD9-81ED-4DB2-BD59-A6C34878D82A}">
                    <a16:rowId xmlns:a16="http://schemas.microsoft.com/office/drawing/2014/main" val="969248402"/>
                  </a:ext>
                </a:extLst>
              </a:tr>
              <a:tr h="773244">
                <a:tc>
                  <a:txBody>
                    <a:bodyPr/>
                    <a:lstStyle/>
                    <a:p>
                      <a:pPr lvl="0" algn="ctr"/>
                      <a:r>
                        <a:rPr lang="en-US" sz="1600"/>
                        <a:t>Energy, RA, and REC Cost Avoidance</a:t>
                      </a:r>
                    </a:p>
                  </a:txBody>
                  <a:tcPr marL="60963" marR="60963" marT="30476" marB="30476" anchor="ctr">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DAE3F3"/>
                    </a:solidFill>
                  </a:tcPr>
                </a:tc>
                <a:tc>
                  <a:txBody>
                    <a:bodyPr/>
                    <a:lstStyle/>
                    <a:p>
                      <a:pPr lvl="0" algn="ctr"/>
                      <a:r>
                        <a:rPr lang="en-US" sz="1600"/>
                        <a:t>Pay for Performance Incentives</a:t>
                      </a:r>
                    </a:p>
                  </a:txBody>
                  <a:tcPr marL="60963" marR="60963" marT="30476" marB="30476" anchor="ctr">
                    <a:lnL w="76196" cap="flat" cmpd="sng" algn="ctr">
                      <a:solidFill>
                        <a:srgbClr val="FFFFFF"/>
                      </a:solidFill>
                      <a:prstDash val="solid"/>
                      <a:round/>
                      <a:headEnd type="none" w="med" len="med"/>
                      <a:tailEnd type="none" w="med" len="med"/>
                    </a:lnL>
                    <a:lnB w="76196" cap="flat" cmpd="sng" algn="ctr">
                      <a:solidFill>
                        <a:srgbClr val="FFFFFF"/>
                      </a:solidFill>
                      <a:prstDash val="solid"/>
                      <a:round/>
                      <a:headEnd type="none" w="med" len="med"/>
                      <a:tailEnd type="none" w="med" len="med"/>
                    </a:lnB>
                    <a:solidFill>
                      <a:srgbClr val="DEEBF7"/>
                    </a:solidFill>
                  </a:tcPr>
                </a:tc>
                <a:extLst>
                  <a:ext uri="{0D108BD9-81ED-4DB2-BD59-A6C34878D82A}">
                    <a16:rowId xmlns:a16="http://schemas.microsoft.com/office/drawing/2014/main" val="3612175617"/>
                  </a:ext>
                </a:extLst>
              </a:tr>
              <a:tr h="773244">
                <a:tc>
                  <a:txBody>
                    <a:bodyPr/>
                    <a:lstStyle/>
                    <a:p>
                      <a:pPr lvl="0" algn="ctr"/>
                      <a:r>
                        <a:rPr lang="en-US" sz="1600"/>
                        <a:t>Support Technical Customer Assistance</a:t>
                      </a:r>
                    </a:p>
                  </a:txBody>
                  <a:tcPr marL="60963" marR="60963" marT="30476" marB="30476" anchor="ctr">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DAE3F3"/>
                    </a:solidFill>
                  </a:tcPr>
                </a:tc>
                <a:tc>
                  <a:txBody>
                    <a:bodyPr/>
                    <a:lstStyle/>
                    <a:p>
                      <a:pPr lvl="0" algn="ctr"/>
                      <a:r>
                        <a:rPr lang="en-US" sz="1600"/>
                        <a:t>Energy Arbitrage Savings</a:t>
                      </a:r>
                    </a:p>
                  </a:txBody>
                  <a:tcPr marL="60963" marR="60963" marT="30476" marB="30476" anchor="ctr">
                    <a:lnL w="76196" cap="flat" cmpd="sng" algn="ctr">
                      <a:solidFill>
                        <a:srgbClr val="FFFFFF"/>
                      </a:solidFill>
                      <a:prstDash val="solid"/>
                      <a:round/>
                      <a:headEnd type="none" w="med" len="med"/>
                      <a:tailEnd type="none" w="med" len="med"/>
                    </a:lnL>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DEEBF7"/>
                    </a:solidFill>
                  </a:tcPr>
                </a:tc>
                <a:extLst>
                  <a:ext uri="{0D108BD9-81ED-4DB2-BD59-A6C34878D82A}">
                    <a16:rowId xmlns:a16="http://schemas.microsoft.com/office/drawing/2014/main" val="1265448490"/>
                  </a:ext>
                </a:extLst>
              </a:tr>
              <a:tr h="773244">
                <a:tc>
                  <a:txBody>
                    <a:bodyPr/>
                    <a:lstStyle/>
                    <a:p>
                      <a:pPr lvl="0" algn="ctr"/>
                      <a:r>
                        <a:rPr lang="en-US" sz="1600"/>
                        <a:t>Ability to Scale Economic Impact</a:t>
                      </a:r>
                    </a:p>
                  </a:txBody>
                  <a:tcPr marL="60963" marR="60963" marT="30476" marB="30476" anchor="ctr">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DAE3F3"/>
                    </a:solidFill>
                  </a:tcPr>
                </a:tc>
                <a:tc>
                  <a:txBody>
                    <a:bodyPr/>
                    <a:lstStyle/>
                    <a:p>
                      <a:pPr lvl="0" algn="ctr"/>
                      <a:r>
                        <a:rPr lang="en-US" sz="1600"/>
                        <a:t>Support Multiple Customer Types</a:t>
                      </a:r>
                    </a:p>
                  </a:txBody>
                  <a:tcPr marL="60963" marR="60963" marT="30476" marB="30476" anchor="ctr">
                    <a:lnL w="76196" cap="flat" cmpd="sng" algn="ctr">
                      <a:solidFill>
                        <a:srgbClr val="FFFFFF"/>
                      </a:solidFill>
                      <a:prstDash val="solid"/>
                      <a:round/>
                      <a:headEnd type="none" w="med" len="med"/>
                      <a:tailEnd type="none" w="med" len="med"/>
                    </a:lnL>
                    <a:lnT w="76196" cap="flat" cmpd="sng" algn="ctr">
                      <a:solidFill>
                        <a:srgbClr val="FFFFFF"/>
                      </a:solidFill>
                      <a:prstDash val="solid"/>
                      <a:round/>
                      <a:headEnd type="none" w="med" len="med"/>
                      <a:tailEnd type="none" w="med" len="med"/>
                    </a:lnT>
                    <a:lnB w="76196" cap="flat" cmpd="sng" algn="ctr">
                      <a:solidFill>
                        <a:srgbClr val="FFFFFF"/>
                      </a:solidFill>
                      <a:prstDash val="solid"/>
                      <a:round/>
                      <a:headEnd type="none" w="med" len="med"/>
                      <a:tailEnd type="none" w="med" len="med"/>
                    </a:lnB>
                    <a:solidFill>
                      <a:srgbClr val="DEEBF7"/>
                    </a:solidFill>
                  </a:tcPr>
                </a:tc>
                <a:extLst>
                  <a:ext uri="{0D108BD9-81ED-4DB2-BD59-A6C34878D82A}">
                    <a16:rowId xmlns:a16="http://schemas.microsoft.com/office/drawing/2014/main" val="2903299060"/>
                  </a:ext>
                </a:extLst>
              </a:tr>
              <a:tr h="773244">
                <a:tc>
                  <a:txBody>
                    <a:bodyPr/>
                    <a:lstStyle/>
                    <a:p>
                      <a:pPr lvl="0" algn="ctr"/>
                      <a:r>
                        <a:rPr lang="en-US" sz="1600"/>
                        <a:t>GHG Emissions Reduction</a:t>
                      </a:r>
                    </a:p>
                  </a:txBody>
                  <a:tcPr marL="60963" marR="60963" marT="30476" marB="30476" anchor="ctr">
                    <a:lnR w="76196" cap="flat" cmpd="sng" algn="ctr">
                      <a:solidFill>
                        <a:srgbClr val="FFFFFF"/>
                      </a:solidFill>
                      <a:prstDash val="solid"/>
                      <a:round/>
                      <a:headEnd type="none" w="med" len="med"/>
                      <a:tailEnd type="none" w="med" len="med"/>
                    </a:lnR>
                    <a:lnT w="76196" cap="flat" cmpd="sng" algn="ctr">
                      <a:solidFill>
                        <a:srgbClr val="FFFFFF"/>
                      </a:solidFill>
                      <a:prstDash val="solid"/>
                      <a:round/>
                      <a:headEnd type="none" w="med" len="med"/>
                      <a:tailEnd type="none" w="med" len="med"/>
                    </a:lnT>
                    <a:solidFill>
                      <a:srgbClr val="DAE3F3"/>
                    </a:solidFill>
                  </a:tcPr>
                </a:tc>
                <a:tc>
                  <a:txBody>
                    <a:bodyPr/>
                    <a:lstStyle/>
                    <a:p>
                      <a:pPr lvl="0" algn="ctr"/>
                      <a:r>
                        <a:rPr lang="en-US" sz="1600"/>
                        <a:t>Whole Home Electrification Optimization</a:t>
                      </a:r>
                    </a:p>
                  </a:txBody>
                  <a:tcPr marL="60963" marR="60963" marT="30476" marB="30476" anchor="ctr">
                    <a:lnL w="76196" cap="flat" cmpd="sng" algn="ctr">
                      <a:solidFill>
                        <a:srgbClr val="FFFFFF"/>
                      </a:solidFill>
                      <a:prstDash val="solid"/>
                      <a:round/>
                      <a:headEnd type="none" w="med" len="med"/>
                      <a:tailEnd type="none" w="med" len="med"/>
                    </a:lnL>
                    <a:lnT w="76196" cap="flat" cmpd="sng" algn="ctr">
                      <a:solidFill>
                        <a:srgbClr val="FFFFFF"/>
                      </a:solidFill>
                      <a:prstDash val="solid"/>
                      <a:round/>
                      <a:headEnd type="none" w="med" len="med"/>
                      <a:tailEnd type="none" w="med" len="med"/>
                    </a:lnT>
                    <a:solidFill>
                      <a:srgbClr val="DEEBF7"/>
                    </a:solidFill>
                  </a:tcPr>
                </a:tc>
                <a:extLst>
                  <a:ext uri="{0D108BD9-81ED-4DB2-BD59-A6C34878D82A}">
                    <a16:rowId xmlns:a16="http://schemas.microsoft.com/office/drawing/2014/main" val="2822384363"/>
                  </a:ext>
                </a:extLst>
              </a:tr>
            </a:tbl>
          </a:graphicData>
        </a:graphic>
      </p:graphicFrame>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EA699ED6-E9D7-07C1-FE0B-39F397DB7ACD}"/>
              </a:ext>
            </a:extLst>
          </p:cNvPr>
          <p:cNvPicPr>
            <a:picLocks noChangeAspect="1"/>
          </p:cNvPicPr>
          <p:nvPr/>
        </p:nvPicPr>
        <p:blipFill>
          <a:blip r:embed="rId3"/>
          <a:stretch>
            <a:fillRect/>
          </a:stretch>
        </p:blipFill>
        <p:spPr>
          <a:xfrm>
            <a:off x="0" y="0"/>
            <a:ext cx="12191996" cy="6858000"/>
          </a:xfrm>
          <a:prstGeom prst="rect">
            <a:avLst/>
          </a:prstGeom>
          <a:noFill/>
          <a:ln cap="flat">
            <a:noFill/>
          </a:ln>
          <a:effectLst>
            <a:outerShdw dist="22997" dir="5400000" algn="tl">
              <a:srgbClr val="000000">
                <a:alpha val="35000"/>
              </a:srgbClr>
            </a:outerShdw>
          </a:effectLst>
        </p:spPr>
      </p:pic>
      <p:sp>
        <p:nvSpPr>
          <p:cNvPr id="3" name="Shape 0">
            <a:extLst>
              <a:ext uri="{FF2B5EF4-FFF2-40B4-BE49-F238E27FC236}">
                <a16:creationId xmlns:a16="http://schemas.microsoft.com/office/drawing/2014/main" id="{B8492F65-6971-C17C-CEDC-38E000D658F3}"/>
              </a:ext>
            </a:extLst>
          </p:cNvPr>
          <p:cNvSpPr/>
          <p:nvPr/>
        </p:nvSpPr>
        <p:spPr>
          <a:xfrm>
            <a:off x="0" y="0"/>
            <a:ext cx="12191996" cy="6858000"/>
          </a:xfrm>
          <a:prstGeom prst="rect">
            <a:avLst/>
          </a:prstGeom>
          <a:gradFill>
            <a:gsLst>
              <a:gs pos="0">
                <a:srgbClr val="203F3E">
                  <a:alpha val="94000"/>
                </a:srgbClr>
              </a:gs>
              <a:gs pos="100000">
                <a:srgbClr val="203F3E">
                  <a:alpha val="72000"/>
                </a:srgbClr>
              </a:gs>
            </a:gsLst>
            <a:lin ang="0"/>
          </a:gra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4" name="Image 2" descr="preencoded.png">
            <a:extLst>
              <a:ext uri="{FF2B5EF4-FFF2-40B4-BE49-F238E27FC236}">
                <a16:creationId xmlns:a16="http://schemas.microsoft.com/office/drawing/2014/main" id="{369420C3-2ACD-67A7-FC12-47BBCF7938CA}"/>
              </a:ext>
            </a:extLst>
          </p:cNvPr>
          <p:cNvPicPr>
            <a:picLocks noChangeAspect="1"/>
          </p:cNvPicPr>
          <p:nvPr/>
        </p:nvPicPr>
        <p:blipFill>
          <a:blip r:embed="rId4"/>
          <a:stretch>
            <a:fillRect/>
          </a:stretch>
        </p:blipFill>
        <p:spPr>
          <a:xfrm>
            <a:off x="914400" y="838203"/>
            <a:ext cx="1515965" cy="457200"/>
          </a:xfrm>
          <a:prstGeom prst="rect">
            <a:avLst/>
          </a:prstGeom>
          <a:noFill/>
          <a:ln cap="flat">
            <a:noFill/>
          </a:ln>
          <a:effectLst>
            <a:outerShdw dist="22997" dir="5400000" algn="tl">
              <a:srgbClr val="000000">
                <a:alpha val="35000"/>
              </a:srgbClr>
            </a:outerShdw>
          </a:effectLst>
        </p:spPr>
      </p:pic>
      <p:sp>
        <p:nvSpPr>
          <p:cNvPr id="5" name="Text 4">
            <a:extLst>
              <a:ext uri="{FF2B5EF4-FFF2-40B4-BE49-F238E27FC236}">
                <a16:creationId xmlns:a16="http://schemas.microsoft.com/office/drawing/2014/main" id="{CF1E6E7F-E00F-7FF2-347D-049404210CCB}"/>
              </a:ext>
            </a:extLst>
          </p:cNvPr>
          <p:cNvSpPr/>
          <p:nvPr/>
        </p:nvSpPr>
        <p:spPr>
          <a:xfrm>
            <a:off x="914400" y="2414592"/>
            <a:ext cx="11399523" cy="1304921"/>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7500" b="1" i="0" u="none" strike="noStrike" kern="0" cap="none" spc="-187" baseline="0">
                <a:solidFill>
                  <a:srgbClr val="FFFFFF"/>
                </a:solidFill>
                <a:uFillTx/>
                <a:latin typeface="Graphik" pitchFamily="34"/>
                <a:ea typeface="Graphik" pitchFamily="34"/>
                <a:cs typeface="Graphik" pitchFamily="34"/>
              </a:rPr>
              <a:t>Thank You</a:t>
            </a:r>
            <a:endParaRPr lang="en-US" sz="7500" b="0" i="0" u="none" strike="noStrike" kern="1200" cap="none" spc="0" baseline="0">
              <a:solidFill>
                <a:srgbClr val="000000"/>
              </a:solidFill>
              <a:uFillTx/>
              <a:latin typeface="Aptos"/>
            </a:endParaRPr>
          </a:p>
        </p:txBody>
      </p:sp>
      <p:sp>
        <p:nvSpPr>
          <p:cNvPr id="6" name="Text 5">
            <a:extLst>
              <a:ext uri="{FF2B5EF4-FFF2-40B4-BE49-F238E27FC236}">
                <a16:creationId xmlns:a16="http://schemas.microsoft.com/office/drawing/2014/main" id="{5E1929D6-F1F1-9304-61EC-2BE597921FE4}"/>
              </a:ext>
            </a:extLst>
          </p:cNvPr>
          <p:cNvSpPr/>
          <p:nvPr/>
        </p:nvSpPr>
        <p:spPr>
          <a:xfrm>
            <a:off x="914400" y="4820140"/>
            <a:ext cx="11399523" cy="228600"/>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1" i="0" u="none" strike="noStrike" kern="0" cap="none" spc="158" baseline="0">
                <a:solidFill>
                  <a:srgbClr val="96CFCE"/>
                </a:solidFill>
                <a:uFillTx/>
                <a:latin typeface="Graphik"/>
                <a:ea typeface="Graphik" pitchFamily="34"/>
                <a:cs typeface="Graphik" pitchFamily="34"/>
              </a:rPr>
              <a:t>STAY CONNECTED</a:t>
            </a:r>
            <a:endParaRPr lang="en-US" sz="1500" b="0" i="0" u="none" strike="noStrike" kern="1200" cap="none" spc="0" baseline="0">
              <a:solidFill>
                <a:srgbClr val="000000"/>
              </a:solidFill>
              <a:uFillTx/>
              <a:latin typeface="Graphik"/>
              <a:ea typeface="Calibri"/>
              <a:cs typeface="Calibri"/>
            </a:endParaRPr>
          </a:p>
        </p:txBody>
      </p:sp>
      <p:sp>
        <p:nvSpPr>
          <p:cNvPr id="7" name="Text 6">
            <a:extLst>
              <a:ext uri="{FF2B5EF4-FFF2-40B4-BE49-F238E27FC236}">
                <a16:creationId xmlns:a16="http://schemas.microsoft.com/office/drawing/2014/main" id="{854B8A77-631D-4B60-A4A5-2EB78DB51563}"/>
              </a:ext>
            </a:extLst>
          </p:cNvPr>
          <p:cNvSpPr/>
          <p:nvPr/>
        </p:nvSpPr>
        <p:spPr>
          <a:xfrm>
            <a:off x="914400" y="5190097"/>
            <a:ext cx="7962896" cy="323853"/>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rmAutofit/>
          </a:bodyPr>
          <a:lstStyle/>
          <a:p>
            <a:pPr marL="0" marR="0" lvl="0" indent="0" algn="l" defTabSz="914400" rtl="0" fontAlgn="auto" hangingPunct="1">
              <a:lnSpc>
                <a:spcPct val="113208"/>
              </a:lnSpc>
              <a:spcBef>
                <a:spcPts val="0"/>
              </a:spcBef>
              <a:spcAft>
                <a:spcPts val="0"/>
              </a:spcAft>
              <a:buNone/>
              <a:tabLst/>
              <a:defRPr sz="1800" b="0" i="0" u="none" strike="noStrike" kern="0" cap="none" spc="0" baseline="0">
                <a:solidFill>
                  <a:srgbClr val="000000"/>
                </a:solidFill>
                <a:uFillTx/>
              </a:defRPr>
            </a:pPr>
            <a:r>
              <a:rPr lang="en-US" sz="1500" b="1" i="0" u="none" strike="noStrike" kern="1200" cap="none" spc="0" baseline="0">
                <a:solidFill>
                  <a:srgbClr val="FFFFFF"/>
                </a:solidFill>
                <a:uFillTx/>
                <a:latin typeface="Graphik"/>
                <a:ea typeface="Graphik"/>
                <a:cs typeface="Graphik" pitchFamily="34"/>
              </a:rPr>
              <a:t>Questions:  </a:t>
            </a:r>
            <a:r>
              <a:rPr lang="en-US" sz="1500" b="0" i="0" u="none" strike="noStrike" kern="1200" cap="none" spc="0" baseline="0">
                <a:solidFill>
                  <a:srgbClr val="C7D6D5"/>
                </a:solidFill>
                <a:uFillTx/>
                <a:latin typeface="Graphik"/>
                <a:ea typeface="Graphik"/>
                <a:cs typeface="Graphik" pitchFamily="34"/>
              </a:rPr>
              <a:t>Christopher Cook · programs@3ce.org</a:t>
            </a:r>
            <a:endParaRPr lang="en-US" sz="1500" b="0" i="0" u="none" strike="noStrike" kern="1200" cap="none" spc="0" baseline="0">
              <a:solidFill>
                <a:srgbClr val="000000"/>
              </a:solidFill>
              <a:uFillTx/>
              <a:latin typeface="Graphik"/>
              <a:ea typeface="Graphik"/>
            </a:endParaRPr>
          </a:p>
        </p:txBody>
      </p:sp>
      <p:sp>
        <p:nvSpPr>
          <p:cNvPr id="8" name="Text 6">
            <a:extLst>
              <a:ext uri="{FF2B5EF4-FFF2-40B4-BE49-F238E27FC236}">
                <a16:creationId xmlns:a16="http://schemas.microsoft.com/office/drawing/2014/main" id="{1582A64B-25C9-9E4B-0581-7C8E0D50046D}"/>
              </a:ext>
            </a:extLst>
          </p:cNvPr>
          <p:cNvSpPr/>
          <p:nvPr/>
        </p:nvSpPr>
        <p:spPr>
          <a:xfrm>
            <a:off x="914400" y="5576568"/>
            <a:ext cx="7962896" cy="323853"/>
          </a:xfrm>
          <a:prstGeom prst="rect">
            <a:avLst/>
          </a:prstGeom>
          <a:noFill/>
          <a:ln cap="flat">
            <a:noFill/>
            <a:prstDash val="solid"/>
          </a:ln>
          <a:effectLst>
            <a:outerShdw dist="22997" dir="5400000" algn="tl">
              <a:srgbClr val="000000">
                <a:alpha val="35000"/>
              </a:srgbClr>
            </a:outerShdw>
          </a:effectLst>
        </p:spPr>
        <p:txBody>
          <a:bodyPr vert="horz" wrap="square" lIns="25402" tIns="25402" rIns="25402" bIns="25402" anchor="t" anchorCtr="0" compatLnSpc="1">
            <a:normAutofit/>
          </a:bodyPr>
          <a:lstStyle/>
          <a:p>
            <a:pPr marL="0" marR="0" lvl="0" indent="0" algn="l" defTabSz="914400" rtl="0" fontAlgn="auto" hangingPunct="1">
              <a:lnSpc>
                <a:spcPct val="113208"/>
              </a:lnSpc>
              <a:spcBef>
                <a:spcPts val="0"/>
              </a:spcBef>
              <a:spcAft>
                <a:spcPts val="0"/>
              </a:spcAft>
              <a:buNone/>
              <a:tabLst/>
              <a:defRPr sz="1800" b="0" i="0" u="none" strike="noStrike" kern="0" cap="none" spc="0" baseline="0">
                <a:solidFill>
                  <a:srgbClr val="000000"/>
                </a:solidFill>
                <a:uFillTx/>
              </a:defRPr>
            </a:pPr>
            <a:r>
              <a:rPr lang="en-US" sz="1500" b="1" i="1" u="none" strike="noStrike" kern="1200" cap="none" spc="0" baseline="0">
                <a:solidFill>
                  <a:srgbClr val="FDF3C2"/>
                </a:solidFill>
                <a:uFillTx/>
                <a:latin typeface="Graphik"/>
                <a:ea typeface="Graphik"/>
                <a:cs typeface="Graphik" pitchFamily="34"/>
              </a:rPr>
              <a:t>3CEnergy.org</a:t>
            </a:r>
            <a:endParaRPr lang="en-US" sz="1500" b="1" i="1" u="none" strike="noStrike" kern="1200" cap="none" spc="0" baseline="0">
              <a:solidFill>
                <a:srgbClr val="FDF3C2"/>
              </a:solidFill>
              <a:uFillTx/>
              <a:latin typeface="Graphik"/>
              <a:ea typeface="Graphik"/>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C6211-B560-C5D1-6964-F780159E8548}"/>
              </a:ext>
            </a:extLst>
          </p:cNvPr>
          <p:cNvSpPr txBox="1">
            <a:spLocks noGrp="1"/>
          </p:cNvSpPr>
          <p:nvPr>
            <p:ph type="title"/>
          </p:nvPr>
        </p:nvSpPr>
        <p:spPr>
          <a:xfrm>
            <a:off x="613836" y="1349718"/>
            <a:ext cx="7259074" cy="2082207"/>
          </a:xfrm>
          <a:prstGeom prst="rect">
            <a:avLst/>
          </a:prstGeom>
          <a:noFill/>
          <a:ln>
            <a:noFill/>
          </a:ln>
        </p:spPr>
        <p:txBody>
          <a:bodyPr vert="horz" wrap="square" lIns="91421" tIns="91421" rIns="91421" bIns="91421" anchor="t" anchorCtr="0" compatLnSpc="1">
            <a:noAutofit/>
          </a:bodyPr>
          <a:lstStyle/>
          <a:p>
            <a:pPr lvl="0"/>
            <a:r>
              <a:rPr lang="en-US" sz="5400" b="1">
                <a:solidFill>
                  <a:srgbClr val="FFFFFF"/>
                </a:solidFill>
                <a:latin typeface="Inter"/>
                <a:cs typeface="Arial"/>
              </a:rPr>
              <a:t>Distribution Adequacy</a:t>
            </a:r>
          </a:p>
        </p:txBody>
      </p:sp>
      <p:sp>
        <p:nvSpPr>
          <p:cNvPr id="3" name="Subtitle 2">
            <a:extLst>
              <a:ext uri="{FF2B5EF4-FFF2-40B4-BE49-F238E27FC236}">
                <a16:creationId xmlns:a16="http://schemas.microsoft.com/office/drawing/2014/main" id="{69A0C79D-D718-37F8-7FAA-5BF45CF6958C}"/>
              </a:ext>
            </a:extLst>
          </p:cNvPr>
          <p:cNvSpPr txBox="1">
            <a:spLocks noGrp="1"/>
          </p:cNvSpPr>
          <p:nvPr>
            <p:ph type="subTitle" idx="4294967295"/>
          </p:nvPr>
        </p:nvSpPr>
        <p:spPr>
          <a:xfrm>
            <a:off x="613900" y="3231800"/>
            <a:ext cx="8680819" cy="923297"/>
          </a:xfrm>
        </p:spPr>
        <p:txBody>
          <a:bodyPr>
            <a:spAutoFit/>
          </a:bodyPr>
          <a:lstStyle/>
          <a:p>
            <a:pPr marL="0" lvl="0" indent="0">
              <a:buNone/>
            </a:pPr>
            <a:r>
              <a:rPr lang="en-US" sz="2400">
                <a:solidFill>
                  <a:srgbClr val="FFFFFF"/>
                </a:solidFill>
                <a:cs typeface="Arial"/>
              </a:rPr>
              <a:t>A market-based framework to price and dispatch flexibility on the distribution grid</a:t>
            </a:r>
          </a:p>
        </p:txBody>
      </p:sp>
      <p:sp>
        <p:nvSpPr>
          <p:cNvPr id="4" name="Subtitle 2">
            <a:extLst>
              <a:ext uri="{FF2B5EF4-FFF2-40B4-BE49-F238E27FC236}">
                <a16:creationId xmlns:a16="http://schemas.microsoft.com/office/drawing/2014/main" id="{AB142288-D439-49E4-0341-C82E1A25F078}"/>
              </a:ext>
            </a:extLst>
          </p:cNvPr>
          <p:cNvSpPr txBox="1"/>
          <p:nvPr/>
        </p:nvSpPr>
        <p:spPr>
          <a:xfrm>
            <a:off x="613836" y="5651174"/>
            <a:ext cx="7850434" cy="523183"/>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FFFF"/>
                </a:solidFill>
                <a:uFillTx/>
                <a:latin typeface="Inter"/>
                <a:ea typeface="Inter"/>
                <a:cs typeface="Arial"/>
              </a:rPr>
              <a:t>09/30/2026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25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82DF-6FFF-B5E5-2319-079EC69AFCFF}"/>
              </a:ext>
            </a:extLst>
          </p:cNvPr>
          <p:cNvSpPr txBox="1">
            <a:spLocks noGrp="1"/>
          </p:cNvSpPr>
          <p:nvPr>
            <p:ph type="title"/>
          </p:nvPr>
        </p:nvSpPr>
        <p:spPr>
          <a:xfrm>
            <a:off x="448568" y="296064"/>
            <a:ext cx="11292803" cy="677076"/>
          </a:xfrm>
          <a:prstGeom prst="rect">
            <a:avLst/>
          </a:prstGeom>
          <a:noFill/>
          <a:ln>
            <a:noFill/>
          </a:ln>
        </p:spPr>
        <p:txBody>
          <a:bodyPr vert="horz" wrap="square" lIns="91421" tIns="91421" rIns="91421" bIns="91421" anchor="t" anchorCtr="0" compatLnSpc="1">
            <a:spAutoFit/>
          </a:bodyPr>
          <a:lstStyle/>
          <a:p>
            <a:pPr lvl="0"/>
            <a:r>
              <a:rPr lang="en-US" sz="3200">
                <a:solidFill>
                  <a:srgbClr val="000000"/>
                </a:solidFill>
                <a:cs typeface="Arial"/>
              </a:rPr>
              <a:t>Solving The Missing Money Problem</a:t>
            </a:r>
          </a:p>
        </p:txBody>
      </p:sp>
      <p:sp>
        <p:nvSpPr>
          <p:cNvPr id="3" name="Subtitle 2">
            <a:extLst>
              <a:ext uri="{FF2B5EF4-FFF2-40B4-BE49-F238E27FC236}">
                <a16:creationId xmlns:a16="http://schemas.microsoft.com/office/drawing/2014/main" id="{D8064EEE-D635-0639-0D5A-C5FAB9DBBE66}"/>
              </a:ext>
            </a:extLst>
          </p:cNvPr>
          <p:cNvSpPr txBox="1">
            <a:spLocks noGrp="1"/>
          </p:cNvSpPr>
          <p:nvPr>
            <p:ph type="subTitle" idx="4294967295"/>
          </p:nvPr>
        </p:nvSpPr>
        <p:spPr>
          <a:xfrm>
            <a:off x="448568" y="946166"/>
            <a:ext cx="11292803" cy="450799"/>
          </a:xfrm>
        </p:spPr>
        <p:txBody>
          <a:bodyPr/>
          <a:lstStyle/>
          <a:p>
            <a:pPr marL="243202" lvl="0" indent="0">
              <a:buNone/>
            </a:pPr>
            <a:r>
              <a:rPr lang="en-US" sz="2000" b="1">
                <a:solidFill>
                  <a:srgbClr val="00A9E0"/>
                </a:solidFill>
                <a:cs typeface="Arial"/>
              </a:rPr>
              <a:t>Distribution-level flexibility has no price signal — </a:t>
            </a:r>
            <a:r>
              <a:rPr lang="en-US" sz="2000" b="1">
                <a:cs typeface="Arial"/>
              </a:rPr>
              <a:t>Distribution Adequacy</a:t>
            </a:r>
            <a:r>
              <a:rPr lang="en-US" sz="2000" b="1">
                <a:solidFill>
                  <a:srgbClr val="00A9E0"/>
                </a:solidFill>
                <a:cs typeface="Arial"/>
              </a:rPr>
              <a:t> gives it one, using the same playbook as Resource Adequacy</a:t>
            </a:r>
            <a:endParaRPr lang="en-US" sz="2000">
              <a:solidFill>
                <a:srgbClr val="000000"/>
              </a:solidFill>
              <a:cs typeface="Arial"/>
            </a:endParaRPr>
          </a:p>
          <a:p>
            <a:pPr lvl="0">
              <a:buNone/>
            </a:pPr>
            <a:endParaRPr lang="en-US" sz="2000" b="1">
              <a:solidFill>
                <a:srgbClr val="00A9E0"/>
              </a:solidFill>
              <a:cs typeface="Arial"/>
            </a:endParaRPr>
          </a:p>
        </p:txBody>
      </p:sp>
      <p:sp>
        <p:nvSpPr>
          <p:cNvPr id="4" name="Text Placeholder 3">
            <a:extLst>
              <a:ext uri="{FF2B5EF4-FFF2-40B4-BE49-F238E27FC236}">
                <a16:creationId xmlns:a16="http://schemas.microsoft.com/office/drawing/2014/main" id="{7092C946-C878-C600-5204-7991F298E148}"/>
              </a:ext>
            </a:extLst>
          </p:cNvPr>
          <p:cNvSpPr txBox="1">
            <a:spLocks noGrp="1"/>
          </p:cNvSpPr>
          <p:nvPr>
            <p:ph type="body" idx="1"/>
          </p:nvPr>
        </p:nvSpPr>
        <p:spPr>
          <a:xfrm>
            <a:off x="1737094" y="2047067"/>
            <a:ext cx="10004276" cy="4125562"/>
          </a:xfrm>
          <a:prstGeom prst="rect">
            <a:avLst/>
          </a:prstGeom>
          <a:noFill/>
          <a:ln>
            <a:noFill/>
          </a:ln>
        </p:spPr>
        <p:txBody>
          <a:bodyPr vert="horz" wrap="square" lIns="91421" tIns="91421" rIns="91421" bIns="91421" anchor="t" anchorCtr="0" compatLnSpc="1">
            <a:noAutofit/>
          </a:bodyPr>
          <a:lstStyle/>
          <a:p>
            <a:pPr marL="152393" lvl="0" indent="0">
              <a:buNone/>
            </a:pPr>
            <a:r>
              <a:rPr lang="en-US" sz="1867">
                <a:solidFill>
                  <a:srgbClr val="000000"/>
                </a:solidFill>
                <a:latin typeface="Arial"/>
                <a:cs typeface="Arial"/>
              </a:rPr>
              <a:t>Resource Adequacy already pays flexible resources a </a:t>
            </a:r>
            <a:r>
              <a:rPr lang="en-US" sz="1867" b="1">
                <a:solidFill>
                  <a:srgbClr val="000000"/>
                </a:solidFill>
                <a:latin typeface="Arial"/>
                <a:cs typeface="Arial"/>
              </a:rPr>
              <a:t>capacity payment </a:t>
            </a:r>
            <a:r>
              <a:rPr lang="en-US" sz="1867">
                <a:solidFill>
                  <a:srgbClr val="000000"/>
                </a:solidFill>
                <a:latin typeface="Arial"/>
                <a:cs typeface="Arial"/>
              </a:rPr>
              <a:t>for meeting a system-level Must-Offer Obligation and being economically dispatched by CAISO.</a:t>
            </a:r>
          </a:p>
          <a:p>
            <a:pPr marL="152393" lvl="0" indent="0">
              <a:spcBef>
                <a:spcPts val="2400"/>
              </a:spcBef>
              <a:buNone/>
            </a:pPr>
            <a:r>
              <a:rPr lang="en-US" sz="1867">
                <a:solidFill>
                  <a:srgbClr val="000000"/>
                </a:solidFill>
                <a:latin typeface="Arial"/>
                <a:cs typeface="Arial"/>
              </a:rPr>
              <a:t>Nothing today pays a resource for showing up specifically </a:t>
            </a:r>
            <a:r>
              <a:rPr lang="en-US" sz="1867" b="1">
                <a:solidFill>
                  <a:srgbClr val="000000"/>
                </a:solidFill>
                <a:latin typeface="Arial"/>
                <a:cs typeface="Arial"/>
              </a:rPr>
              <a:t>where</a:t>
            </a:r>
            <a:r>
              <a:rPr lang="en-US" sz="1867">
                <a:solidFill>
                  <a:srgbClr val="000000"/>
                </a:solidFill>
                <a:latin typeface="Arial"/>
                <a:cs typeface="Arial"/>
              </a:rPr>
              <a:t> the distribution grid needs it — that’s the “missing money” for locational, distribution-level flexibility.</a:t>
            </a:r>
          </a:p>
          <a:p>
            <a:pPr marL="152393" lvl="0" indent="0">
              <a:spcBef>
                <a:spcPts val="2400"/>
              </a:spcBef>
              <a:buNone/>
            </a:pPr>
            <a:r>
              <a:rPr lang="en-US" sz="1867">
                <a:solidFill>
                  <a:srgbClr val="000000"/>
                </a:solidFill>
                <a:latin typeface="Arial"/>
                <a:cs typeface="Arial"/>
              </a:rPr>
              <a:t>Distribution Adequacy applies the </a:t>
            </a:r>
            <a:r>
              <a:rPr lang="en-US" sz="1867" b="1">
                <a:solidFill>
                  <a:srgbClr val="000000"/>
                </a:solidFill>
                <a:latin typeface="Arial"/>
                <a:cs typeface="Arial"/>
              </a:rPr>
              <a:t>same RA playbook one level down</a:t>
            </a:r>
            <a:r>
              <a:rPr lang="en-US" sz="1867">
                <a:solidFill>
                  <a:srgbClr val="000000"/>
                </a:solidFill>
                <a:latin typeface="Arial"/>
                <a:cs typeface="Arial"/>
              </a:rPr>
              <a:t>: developers earn an additional distribution capacity incentive for deploying BTM DERs where CAISO’s price signal shows local need.</a:t>
            </a:r>
          </a:p>
          <a:p>
            <a:pPr marL="152393" lvl="0" indent="0">
              <a:spcBef>
                <a:spcPts val="2400"/>
              </a:spcBef>
              <a:buNone/>
            </a:pPr>
            <a:r>
              <a:rPr lang="en-US" sz="1867">
                <a:solidFill>
                  <a:srgbClr val="000000"/>
                </a:solidFill>
                <a:latin typeface="Arial"/>
                <a:cs typeface="Arial"/>
              </a:rPr>
              <a:t>The resource is still </a:t>
            </a:r>
            <a:r>
              <a:rPr lang="en-US" sz="1867" b="1">
                <a:solidFill>
                  <a:srgbClr val="000000"/>
                </a:solidFill>
                <a:latin typeface="Arial"/>
                <a:cs typeface="Arial"/>
              </a:rPr>
              <a:t>economically dispatched </a:t>
            </a:r>
            <a:r>
              <a:rPr lang="en-US" sz="1867">
                <a:solidFill>
                  <a:srgbClr val="000000"/>
                </a:solidFill>
                <a:latin typeface="Arial"/>
                <a:cs typeface="Arial"/>
              </a:rPr>
              <a:t>by CAISO according to price — just with one more locational layer added to the signal.</a:t>
            </a:r>
          </a:p>
          <a:p>
            <a:pPr marL="609584" lvl="0" indent="-457190">
              <a:buClr>
                <a:srgbClr val="000000"/>
              </a:buClr>
              <a:buFont typeface="Arial" pitchFamily="34"/>
              <a:buChar char="•"/>
            </a:pPr>
            <a:endParaRPr lang="en-US" sz="1867">
              <a:solidFill>
                <a:srgbClr val="000000"/>
              </a:solidFill>
              <a:latin typeface="Arial"/>
              <a:cs typeface="Arial"/>
            </a:endParaRPr>
          </a:p>
        </p:txBody>
      </p:sp>
      <p:pic>
        <p:nvPicPr>
          <p:cNvPr id="5" name="Google Shape;433;p48">
            <a:extLst>
              <a:ext uri="{FF2B5EF4-FFF2-40B4-BE49-F238E27FC236}">
                <a16:creationId xmlns:a16="http://schemas.microsoft.com/office/drawing/2014/main" id="{18739D48-460B-057E-DA52-951B74758852}"/>
              </a:ext>
            </a:extLst>
          </p:cNvPr>
          <p:cNvPicPr>
            <a:picLocks noChangeAspect="1"/>
          </p:cNvPicPr>
          <p:nvPr/>
        </p:nvPicPr>
        <p:blipFill>
          <a:blip r:embed="rId2">
            <a:alphaModFix/>
          </a:blip>
          <a:srcRect/>
          <a:stretch>
            <a:fillRect/>
          </a:stretch>
        </p:blipFill>
        <p:spPr>
          <a:xfrm>
            <a:off x="946952" y="3013642"/>
            <a:ext cx="793699" cy="793708"/>
          </a:xfrm>
          <a:prstGeom prst="rect">
            <a:avLst/>
          </a:prstGeom>
          <a:noFill/>
          <a:ln cap="flat">
            <a:noFill/>
          </a:ln>
          <a:effectLst>
            <a:outerShdw dist="22997" dir="5400000" algn="tl">
              <a:srgbClr val="000000">
                <a:alpha val="35000"/>
              </a:srgbClr>
            </a:outerShdw>
          </a:effectLst>
        </p:spPr>
      </p:pic>
      <p:pic>
        <p:nvPicPr>
          <p:cNvPr id="6" name="Google Shape;373;p47">
            <a:extLst>
              <a:ext uri="{FF2B5EF4-FFF2-40B4-BE49-F238E27FC236}">
                <a16:creationId xmlns:a16="http://schemas.microsoft.com/office/drawing/2014/main" id="{0F68BCDA-BF8C-9E07-EA92-45A89D7A4103}"/>
              </a:ext>
            </a:extLst>
          </p:cNvPr>
          <p:cNvPicPr>
            <a:picLocks noChangeAspect="1"/>
          </p:cNvPicPr>
          <p:nvPr/>
        </p:nvPicPr>
        <p:blipFill>
          <a:blip r:embed="rId3">
            <a:alphaModFix/>
          </a:blip>
          <a:srcRect/>
          <a:stretch>
            <a:fillRect/>
          </a:stretch>
        </p:blipFill>
        <p:spPr>
          <a:xfrm>
            <a:off x="811886" y="4814636"/>
            <a:ext cx="925199" cy="925199"/>
          </a:xfrm>
          <a:prstGeom prst="rect">
            <a:avLst/>
          </a:prstGeom>
          <a:noFill/>
          <a:ln cap="flat">
            <a:noFill/>
          </a:ln>
          <a:effectLst>
            <a:outerShdw dist="22997" dir="5400000" algn="tl">
              <a:srgbClr val="000000">
                <a:alpha val="35000"/>
              </a:srgbClr>
            </a:outerShdw>
          </a:effectLst>
        </p:spPr>
      </p:pic>
      <p:pic>
        <p:nvPicPr>
          <p:cNvPr id="7" name="Google Shape;399;p47">
            <a:extLst>
              <a:ext uri="{FF2B5EF4-FFF2-40B4-BE49-F238E27FC236}">
                <a16:creationId xmlns:a16="http://schemas.microsoft.com/office/drawing/2014/main" id="{EA3E2097-DA15-E2D5-1134-2F02CA7EA893}"/>
              </a:ext>
            </a:extLst>
          </p:cNvPr>
          <p:cNvPicPr>
            <a:picLocks noChangeAspect="1"/>
          </p:cNvPicPr>
          <p:nvPr/>
        </p:nvPicPr>
        <p:blipFill>
          <a:blip r:embed="rId4">
            <a:alphaModFix/>
          </a:blip>
          <a:srcRect/>
          <a:stretch>
            <a:fillRect/>
          </a:stretch>
        </p:blipFill>
        <p:spPr>
          <a:xfrm>
            <a:off x="943423" y="3843296"/>
            <a:ext cx="793708" cy="793708"/>
          </a:xfrm>
          <a:prstGeom prst="rect">
            <a:avLst/>
          </a:prstGeom>
          <a:noFill/>
          <a:ln cap="flat">
            <a:noFill/>
          </a:ln>
          <a:effectLst>
            <a:outerShdw dist="22997" dir="5400000" algn="tl">
              <a:srgbClr val="000000">
                <a:alpha val="35000"/>
              </a:srgbClr>
            </a:outerShdw>
          </a:effectLst>
        </p:spPr>
      </p:pic>
      <p:pic>
        <p:nvPicPr>
          <p:cNvPr id="8" name="Google Shape;388;p47">
            <a:extLst>
              <a:ext uri="{FF2B5EF4-FFF2-40B4-BE49-F238E27FC236}">
                <a16:creationId xmlns:a16="http://schemas.microsoft.com/office/drawing/2014/main" id="{E57D8A53-F338-DE7D-596C-AD607D8CD4D8}"/>
              </a:ext>
            </a:extLst>
          </p:cNvPr>
          <p:cNvPicPr>
            <a:picLocks noChangeAspect="1"/>
          </p:cNvPicPr>
          <p:nvPr/>
        </p:nvPicPr>
        <p:blipFill>
          <a:blip r:embed="rId5">
            <a:alphaModFix/>
          </a:blip>
          <a:srcRect/>
          <a:stretch>
            <a:fillRect/>
          </a:stretch>
        </p:blipFill>
        <p:spPr>
          <a:xfrm>
            <a:off x="943404" y="2043363"/>
            <a:ext cx="793708" cy="793708"/>
          </a:xfrm>
          <a:prstGeom prst="rect">
            <a:avLst/>
          </a:prstGeom>
          <a:noFill/>
          <a:ln cap="flat">
            <a:noFill/>
          </a:ln>
          <a:effectLst>
            <a:outerShdw dist="22997" dir="5400000" algn="tl">
              <a:srgbClr val="000000">
                <a:alpha val="35000"/>
              </a:srgbClr>
            </a:outerShdw>
          </a:effectLst>
        </p:spPr>
      </p:pic>
      <p:pic>
        <p:nvPicPr>
          <p:cNvPr id="9" name="Google Shape;407;p47">
            <a:extLst>
              <a:ext uri="{FF2B5EF4-FFF2-40B4-BE49-F238E27FC236}">
                <a16:creationId xmlns:a16="http://schemas.microsoft.com/office/drawing/2014/main" id="{66BD50B4-989D-8ACC-25AD-C14D6D354DBA}"/>
              </a:ext>
            </a:extLst>
          </p:cNvPr>
          <p:cNvPicPr>
            <a:picLocks noChangeAspect="1"/>
          </p:cNvPicPr>
          <p:nvPr/>
        </p:nvPicPr>
        <p:blipFill>
          <a:blip r:embed="rId6">
            <a:alphaModFix/>
          </a:blip>
          <a:srcRect/>
          <a:stretch>
            <a:fillRect/>
          </a:stretch>
        </p:blipFill>
        <p:spPr>
          <a:xfrm>
            <a:off x="718005" y="4212430"/>
            <a:ext cx="450799" cy="450799"/>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251">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62BE9F7-EA71-C4ED-4849-C33BD41DBA58}"/>
              </a:ext>
            </a:extLst>
          </p:cNvPr>
          <p:cNvSpPr txBox="1">
            <a:spLocks noGrp="1"/>
          </p:cNvSpPr>
          <p:nvPr>
            <p:ph type="title"/>
          </p:nvPr>
        </p:nvSpPr>
        <p:spPr>
          <a:xfrm>
            <a:off x="448568" y="296064"/>
            <a:ext cx="11292803" cy="677076"/>
          </a:xfrm>
          <a:prstGeom prst="rect">
            <a:avLst/>
          </a:prstGeom>
          <a:noFill/>
          <a:ln>
            <a:noFill/>
          </a:ln>
        </p:spPr>
        <p:txBody>
          <a:bodyPr vert="horz" wrap="square" lIns="91421" tIns="91421" rIns="91421" bIns="91421" anchor="t" anchorCtr="0" compatLnSpc="1">
            <a:spAutoFit/>
          </a:bodyPr>
          <a:lstStyle/>
          <a:p>
            <a:pPr lvl="0"/>
            <a:r>
              <a:rPr lang="en-US" sz="3200">
                <a:solidFill>
                  <a:srgbClr val="000000"/>
                </a:solidFill>
                <a:cs typeface="Arial"/>
              </a:rPr>
              <a:t>How It Works</a:t>
            </a:r>
          </a:p>
        </p:txBody>
      </p:sp>
      <p:sp>
        <p:nvSpPr>
          <p:cNvPr id="3" name="Subtitle 4">
            <a:extLst>
              <a:ext uri="{FF2B5EF4-FFF2-40B4-BE49-F238E27FC236}">
                <a16:creationId xmlns:a16="http://schemas.microsoft.com/office/drawing/2014/main" id="{852501BC-8A4E-C527-C76D-ECC749016364}"/>
              </a:ext>
            </a:extLst>
          </p:cNvPr>
          <p:cNvSpPr txBox="1">
            <a:spLocks noGrp="1"/>
          </p:cNvSpPr>
          <p:nvPr>
            <p:ph type="subTitle" idx="4294967295"/>
          </p:nvPr>
        </p:nvSpPr>
        <p:spPr>
          <a:xfrm>
            <a:off x="448568" y="946166"/>
            <a:ext cx="11292803" cy="450799"/>
          </a:xfrm>
        </p:spPr>
        <p:txBody>
          <a:bodyPr/>
          <a:lstStyle/>
          <a:p>
            <a:pPr lvl="0">
              <a:buNone/>
            </a:pPr>
            <a:r>
              <a:rPr lang="en-US" sz="2000" b="1">
                <a:solidFill>
                  <a:srgbClr val="00A9E0"/>
                </a:solidFill>
                <a:cs typeface="Arial"/>
              </a:rPr>
              <a:t>One price signal, one dispatch, two key roles for system operators</a:t>
            </a:r>
          </a:p>
        </p:txBody>
      </p:sp>
      <p:graphicFrame>
        <p:nvGraphicFramePr>
          <p:cNvPr id="4" name="Table 8">
            <a:extLst>
              <a:ext uri="{FF2B5EF4-FFF2-40B4-BE49-F238E27FC236}">
                <a16:creationId xmlns:a16="http://schemas.microsoft.com/office/drawing/2014/main" id="{00977BBE-2D4D-F0E0-0B83-3BF229FD278D}"/>
              </a:ext>
            </a:extLst>
          </p:cNvPr>
          <p:cNvGraphicFramePr>
            <a:graphicFrameLocks noGrp="1"/>
          </p:cNvGraphicFramePr>
          <p:nvPr/>
        </p:nvGraphicFramePr>
        <p:xfrm>
          <a:off x="448568" y="1562892"/>
          <a:ext cx="10816016" cy="4671084"/>
        </p:xfrm>
        <a:graphic>
          <a:graphicData uri="http://schemas.openxmlformats.org/drawingml/2006/table">
            <a:tbl>
              <a:tblPr firstRow="1" bandRow="1">
                <a:effectLst/>
                <a:tableStyleId>{5C22544A-7EE6-4342-B048-85BDC9FD1C3A}</a:tableStyleId>
              </a:tblPr>
              <a:tblGrid>
                <a:gridCol w="2464564">
                  <a:extLst>
                    <a:ext uri="{9D8B030D-6E8A-4147-A177-3AD203B41FA5}">
                      <a16:colId xmlns:a16="http://schemas.microsoft.com/office/drawing/2014/main" val="257611247"/>
                    </a:ext>
                  </a:extLst>
                </a:gridCol>
                <a:gridCol w="3862599">
                  <a:extLst>
                    <a:ext uri="{9D8B030D-6E8A-4147-A177-3AD203B41FA5}">
                      <a16:colId xmlns:a16="http://schemas.microsoft.com/office/drawing/2014/main" val="608811083"/>
                    </a:ext>
                  </a:extLst>
                </a:gridCol>
                <a:gridCol w="4488844">
                  <a:extLst>
                    <a:ext uri="{9D8B030D-6E8A-4147-A177-3AD203B41FA5}">
                      <a16:colId xmlns:a16="http://schemas.microsoft.com/office/drawing/2014/main" val="4275994024"/>
                    </a:ext>
                  </a:extLst>
                </a:gridCol>
              </a:tblGrid>
              <a:tr h="487676">
                <a:tc>
                  <a:txBody>
                    <a:bodyPr/>
                    <a:lstStyle/>
                    <a:p>
                      <a:pPr lvl="0"/>
                      <a:endParaRPr lang="en-US" sz="900"/>
                    </a:p>
                  </a:txBody>
                  <a:tcPr marL="182880" marR="182880" marT="121916" marB="121916" anchor="ctr">
                    <a:solidFill>
                      <a:srgbClr val="00263A"/>
                    </a:solidFill>
                  </a:tcPr>
                </a:tc>
                <a:tc>
                  <a:txBody>
                    <a:bodyPr/>
                    <a:lstStyle/>
                    <a:p>
                      <a:pPr lvl="0"/>
                      <a:r>
                        <a:rPr lang="en-US" sz="1600" b="1">
                          <a:solidFill>
                            <a:srgbClr val="FFFFFF"/>
                          </a:solidFill>
                          <a:latin typeface="Calibri"/>
                        </a:rPr>
                        <a:t>CAISO — Program Administrator</a:t>
                      </a:r>
                    </a:p>
                  </a:txBody>
                  <a:tcPr marL="182880" marR="182880" marT="121916" marB="121916" anchor="ctr">
                    <a:solidFill>
                      <a:srgbClr val="00263A"/>
                    </a:solidFill>
                  </a:tcPr>
                </a:tc>
                <a:tc>
                  <a:txBody>
                    <a:bodyPr/>
                    <a:lstStyle/>
                    <a:p>
                      <a:pPr lvl="0"/>
                      <a:r>
                        <a:rPr lang="en-US" sz="1600" b="1">
                          <a:solidFill>
                            <a:srgbClr val="FFFFFF"/>
                          </a:solidFill>
                          <a:latin typeface="Calibri"/>
                        </a:rPr>
                        <a:t>DSO — Signal Provider</a:t>
                      </a:r>
                    </a:p>
                  </a:txBody>
                  <a:tcPr marL="182880" marR="182880" marT="121916" marB="121916" anchor="ctr">
                    <a:solidFill>
                      <a:srgbClr val="00263A"/>
                    </a:solidFill>
                  </a:tcPr>
                </a:tc>
                <a:extLst>
                  <a:ext uri="{0D108BD9-81ED-4DB2-BD59-A6C34878D82A}">
                    <a16:rowId xmlns:a16="http://schemas.microsoft.com/office/drawing/2014/main" val="289241572"/>
                  </a:ext>
                </a:extLst>
              </a:tr>
              <a:tr h="731520">
                <a:tc>
                  <a:txBody>
                    <a:bodyPr/>
                    <a:lstStyle/>
                    <a:p>
                      <a:pPr lvl="0"/>
                      <a:r>
                        <a:rPr lang="en-US" sz="1600" b="1">
                          <a:solidFill>
                            <a:srgbClr val="00263A"/>
                          </a:solidFill>
                          <a:latin typeface="Calibri"/>
                        </a:rPr>
                        <a:t>Price signal</a:t>
                      </a:r>
                    </a:p>
                  </a:txBody>
                  <a:tcPr marL="182880" marR="182880" marT="121916" marB="121916" anchor="ctr">
                    <a:solidFill>
                      <a:srgbClr val="FFFFFF"/>
                    </a:solidFill>
                  </a:tcPr>
                </a:tc>
                <a:tc>
                  <a:txBody>
                    <a:bodyPr/>
                    <a:lstStyle/>
                    <a:p>
                      <a:pPr lvl="0"/>
                      <a:r>
                        <a:rPr lang="en-US" sz="1600" b="0">
                          <a:solidFill>
                            <a:srgbClr val="36454F"/>
                          </a:solidFill>
                          <a:latin typeface="Calibri"/>
                        </a:rPr>
                        <a:t>Combines wholesale LMP + a local ΔDist into one Distribution Adequacy price</a:t>
                      </a:r>
                    </a:p>
                  </a:txBody>
                  <a:tcPr marL="182880" marR="182880" marT="121916" marB="121916" anchor="ctr">
                    <a:solidFill>
                      <a:srgbClr val="FFFFFF"/>
                    </a:solidFill>
                  </a:tcPr>
                </a:tc>
                <a:tc>
                  <a:txBody>
                    <a:bodyPr/>
                    <a:lstStyle/>
                    <a:p>
                      <a:pPr lvl="0"/>
                      <a:r>
                        <a:rPr lang="en-US" sz="1600" b="0">
                          <a:solidFill>
                            <a:srgbClr val="36454F"/>
                          </a:solidFill>
                          <a:latin typeface="Calibri"/>
                        </a:rPr>
                        <a:t>Calculates ΔDist from feeder/circuit-level congestion and sends it upstream to CAISO</a:t>
                      </a:r>
                    </a:p>
                  </a:txBody>
                  <a:tcPr marL="182880" marR="182880" marT="121916" marB="121916" anchor="ctr">
                    <a:solidFill>
                      <a:srgbClr val="FFFFFF"/>
                    </a:solidFill>
                  </a:tcPr>
                </a:tc>
                <a:extLst>
                  <a:ext uri="{0D108BD9-81ED-4DB2-BD59-A6C34878D82A}">
                    <a16:rowId xmlns:a16="http://schemas.microsoft.com/office/drawing/2014/main" val="4261932710"/>
                  </a:ext>
                </a:extLst>
              </a:tr>
              <a:tr h="975363">
                <a:tc>
                  <a:txBody>
                    <a:bodyPr/>
                    <a:lstStyle/>
                    <a:p>
                      <a:pPr lvl="0"/>
                      <a:r>
                        <a:rPr lang="en-US" sz="1600" b="1">
                          <a:solidFill>
                            <a:srgbClr val="00263A"/>
                          </a:solidFill>
                          <a:latin typeface="Calibri"/>
                        </a:rPr>
                        <a:t>Dispatch</a:t>
                      </a:r>
                    </a:p>
                  </a:txBody>
                  <a:tcPr marL="182880" marR="182880" marT="121916" marB="121916" anchor="ctr">
                    <a:solidFill>
                      <a:srgbClr val="D6D1CA"/>
                    </a:solidFill>
                  </a:tcPr>
                </a:tc>
                <a:tc>
                  <a:txBody>
                    <a:bodyPr/>
                    <a:lstStyle/>
                    <a:p>
                      <a:pPr lvl="0"/>
                      <a:r>
                        <a:rPr lang="en-US" sz="1600" b="0">
                          <a:solidFill>
                            <a:srgbClr val="36454F"/>
                          </a:solidFill>
                          <a:latin typeface="Calibri"/>
                        </a:rPr>
                        <a:t>Runs economic dispatch against the combined price — the same mechanism used for LMP today</a:t>
                      </a:r>
                    </a:p>
                  </a:txBody>
                  <a:tcPr marL="182880" marR="182880" marT="121916" marB="121916" anchor="ctr">
                    <a:solidFill>
                      <a:srgbClr val="D6D1CA"/>
                    </a:solidFill>
                  </a:tcPr>
                </a:tc>
                <a:tc>
                  <a:txBody>
                    <a:bodyPr/>
                    <a:lstStyle/>
                    <a:p>
                      <a:pPr lvl="0"/>
                      <a:r>
                        <a:rPr lang="en-US" sz="1600" b="0">
                          <a:solidFill>
                            <a:srgbClr val="36454F"/>
                          </a:solidFill>
                          <a:latin typeface="Calibri"/>
                        </a:rPr>
                        <a:t>May issue voluntary dispatches for emergencies (no penalties)</a:t>
                      </a:r>
                    </a:p>
                  </a:txBody>
                  <a:tcPr marL="182880" marR="182880" marT="121916" marB="121916" anchor="ctr">
                    <a:solidFill>
                      <a:srgbClr val="D6D1CA"/>
                    </a:solidFill>
                  </a:tcPr>
                </a:tc>
                <a:extLst>
                  <a:ext uri="{0D108BD9-81ED-4DB2-BD59-A6C34878D82A}">
                    <a16:rowId xmlns:a16="http://schemas.microsoft.com/office/drawing/2014/main" val="3673479816"/>
                  </a:ext>
                </a:extLst>
              </a:tr>
              <a:tr h="731520">
                <a:tc>
                  <a:txBody>
                    <a:bodyPr/>
                    <a:lstStyle/>
                    <a:p>
                      <a:pPr lvl="0"/>
                      <a:r>
                        <a:rPr lang="en-US" sz="1600" b="1">
                          <a:solidFill>
                            <a:srgbClr val="00263A"/>
                          </a:solidFill>
                          <a:latin typeface="Calibri"/>
                        </a:rPr>
                        <a:t>System </a:t>
                      </a:r>
                    </a:p>
                    <a:p>
                      <a:pPr lvl="0"/>
                      <a:r>
                        <a:rPr lang="en-US" sz="1600" b="1">
                          <a:solidFill>
                            <a:srgbClr val="00263A"/>
                          </a:solidFill>
                          <a:latin typeface="Calibri"/>
                        </a:rPr>
                        <a:t>modeling</a:t>
                      </a:r>
                    </a:p>
                  </a:txBody>
                  <a:tcPr marL="182880" marR="182880" marT="121916" marB="121916" anchor="ctr">
                    <a:solidFill>
                      <a:srgbClr val="FFFFFF"/>
                    </a:solidFill>
                  </a:tcPr>
                </a:tc>
                <a:tc>
                  <a:txBody>
                    <a:bodyPr/>
                    <a:lstStyle/>
                    <a:p>
                      <a:pPr lvl="0"/>
                      <a:r>
                        <a:rPr lang="en-US" sz="1600" b="0">
                          <a:solidFill>
                            <a:srgbClr val="36454F"/>
                          </a:solidFill>
                          <a:latin typeface="Calibri"/>
                        </a:rPr>
                        <a:t>Consumes the DSO’s signal; does not run its own distribution-system model</a:t>
                      </a:r>
                    </a:p>
                  </a:txBody>
                  <a:tcPr marL="182880" marR="182880" marT="121916" marB="121916" anchor="ctr">
                    <a:solidFill>
                      <a:srgbClr val="FFFFFF"/>
                    </a:solidFill>
                  </a:tcPr>
                </a:tc>
                <a:tc>
                  <a:txBody>
                    <a:bodyPr/>
                    <a:lstStyle/>
                    <a:p>
                      <a:pPr lvl="0"/>
                      <a:r>
                        <a:rPr lang="en-US" sz="1600" b="0">
                          <a:solidFill>
                            <a:srgbClr val="36454F"/>
                          </a:solidFill>
                          <a:latin typeface="Calibri"/>
                        </a:rPr>
                        <a:t>Runs the distribution-system model needed to compute local scarcity</a:t>
                      </a:r>
                    </a:p>
                  </a:txBody>
                  <a:tcPr marL="182880" marR="182880" marT="121916" marB="121916" anchor="ctr">
                    <a:solidFill>
                      <a:srgbClr val="FFFFFF"/>
                    </a:solidFill>
                  </a:tcPr>
                </a:tc>
                <a:extLst>
                  <a:ext uri="{0D108BD9-81ED-4DB2-BD59-A6C34878D82A}">
                    <a16:rowId xmlns:a16="http://schemas.microsoft.com/office/drawing/2014/main" val="1860627691"/>
                  </a:ext>
                </a:extLst>
              </a:tr>
              <a:tr h="975363">
                <a:tc>
                  <a:txBody>
                    <a:bodyPr/>
                    <a:lstStyle/>
                    <a:p>
                      <a:pPr lvl="0"/>
                      <a:r>
                        <a:rPr lang="en-US" sz="1600" b="1">
                          <a:solidFill>
                            <a:srgbClr val="00263A"/>
                          </a:solidFill>
                          <a:latin typeface="Calibri"/>
                        </a:rPr>
                        <a:t>Accreditation &amp; settlement</a:t>
                      </a:r>
                    </a:p>
                  </a:txBody>
                  <a:tcPr marL="182880" marR="182880" marT="121916" marB="121916" anchor="ctr">
                    <a:solidFill>
                      <a:srgbClr val="D6D1CA"/>
                    </a:solidFill>
                  </a:tcPr>
                </a:tc>
                <a:tc>
                  <a:txBody>
                    <a:bodyPr/>
                    <a:lstStyle/>
                    <a:p>
                      <a:pPr lvl="0"/>
                      <a:r>
                        <a:rPr lang="en-US" sz="1600" b="0">
                          <a:solidFill>
                            <a:srgbClr val="36454F"/>
                          </a:solidFill>
                          <a:latin typeface="Calibri"/>
                        </a:rPr>
                        <a:t>Administers the Must-Offer Obligation and pays the Distribution Adequacy capacity credit, alongside System RA</a:t>
                      </a:r>
                    </a:p>
                  </a:txBody>
                  <a:tcPr marL="182880" marR="182880" marT="121916" marB="121916" anchor="ctr">
                    <a:solidFill>
                      <a:srgbClr val="D6D1CA"/>
                    </a:solidFill>
                  </a:tcPr>
                </a:tc>
                <a:tc>
                  <a:txBody>
                    <a:bodyPr/>
                    <a:lstStyle/>
                    <a:p>
                      <a:pPr lvl="0"/>
                      <a:r>
                        <a:rPr lang="en-US" sz="1600" b="0">
                          <a:solidFill>
                            <a:srgbClr val="36454F"/>
                          </a:solidFill>
                          <a:latin typeface="Calibri"/>
                        </a:rPr>
                        <a:t>No responsibilities</a:t>
                      </a:r>
                    </a:p>
                  </a:txBody>
                  <a:tcPr marL="182880" marR="182880" marT="121916" marB="121916" anchor="ctr">
                    <a:solidFill>
                      <a:srgbClr val="D6D1CA"/>
                    </a:solidFill>
                  </a:tcPr>
                </a:tc>
                <a:extLst>
                  <a:ext uri="{0D108BD9-81ED-4DB2-BD59-A6C34878D82A}">
                    <a16:rowId xmlns:a16="http://schemas.microsoft.com/office/drawing/2014/main" val="2731307412"/>
                  </a:ext>
                </a:extLst>
              </a:tr>
              <a:tr h="769641">
                <a:tc>
                  <a:txBody>
                    <a:bodyPr/>
                    <a:lstStyle/>
                    <a:p>
                      <a:pPr lvl="0"/>
                      <a:r>
                        <a:rPr lang="en-US" sz="1600" b="1">
                          <a:solidFill>
                            <a:srgbClr val="00263A"/>
                          </a:solidFill>
                          <a:latin typeface="Calibri"/>
                        </a:rPr>
                        <a:t>Operations and </a:t>
                      </a:r>
                    </a:p>
                    <a:p>
                      <a:pPr lvl="0"/>
                      <a:r>
                        <a:rPr lang="en-US" sz="1600" b="1">
                          <a:solidFill>
                            <a:srgbClr val="00263A"/>
                          </a:solidFill>
                          <a:latin typeface="Calibri"/>
                        </a:rPr>
                        <a:t>Telemetry</a:t>
                      </a:r>
                    </a:p>
                  </a:txBody>
                  <a:tcPr marL="182880" marR="182880" marT="121916" marB="121916" anchor="ctr">
                    <a:solidFill>
                      <a:srgbClr val="FFFFFF"/>
                    </a:solidFill>
                  </a:tcPr>
                </a:tc>
                <a:tc>
                  <a:txBody>
                    <a:bodyPr/>
                    <a:lstStyle/>
                    <a:p>
                      <a:pPr lvl="0"/>
                      <a:r>
                        <a:rPr lang="en-US" sz="1600" b="0">
                          <a:solidFill>
                            <a:srgbClr val="36454F"/>
                          </a:solidFill>
                          <a:latin typeface="Calibri"/>
                        </a:rPr>
                        <a:t>Consumes DSO’s telemetry. No direct control.</a:t>
                      </a:r>
                    </a:p>
                  </a:txBody>
                  <a:tcPr marL="182880" marR="182880" marT="121916" marB="121916" anchor="ctr">
                    <a:solidFill>
                      <a:srgbClr val="FFFFFF"/>
                    </a:solidFill>
                  </a:tcPr>
                </a:tc>
                <a:tc>
                  <a:txBody>
                    <a:bodyPr/>
                    <a:lstStyle/>
                    <a:p>
                      <a:pPr lvl="0"/>
                      <a:r>
                        <a:rPr lang="en-US" sz="1600" b="0">
                          <a:solidFill>
                            <a:srgbClr val="36454F"/>
                          </a:solidFill>
                          <a:latin typeface="Calibri"/>
                        </a:rPr>
                        <a:t>No direct control over enrolled resources, but obtains telemetry, transmits to CAISO</a:t>
                      </a:r>
                    </a:p>
                  </a:txBody>
                  <a:tcPr marL="182880" marR="182880" marT="121916" marB="121916" anchor="ctr">
                    <a:solidFill>
                      <a:srgbClr val="FFFFFF"/>
                    </a:solidFill>
                  </a:tcPr>
                </a:tc>
                <a:extLst>
                  <a:ext uri="{0D108BD9-81ED-4DB2-BD59-A6C34878D82A}">
                    <a16:rowId xmlns:a16="http://schemas.microsoft.com/office/drawing/2014/main" val="2161233703"/>
                  </a:ext>
                </a:extLst>
              </a:tr>
            </a:tbl>
          </a:graphicData>
        </a:graphic>
      </p:graphicFrame>
      <p:pic>
        <p:nvPicPr>
          <p:cNvPr id="5" name="Google Shape;405;p47">
            <a:extLst>
              <a:ext uri="{FF2B5EF4-FFF2-40B4-BE49-F238E27FC236}">
                <a16:creationId xmlns:a16="http://schemas.microsoft.com/office/drawing/2014/main" id="{CD283B1F-EC2B-5C19-DAC9-F24C69440B95}"/>
              </a:ext>
            </a:extLst>
          </p:cNvPr>
          <p:cNvPicPr>
            <a:picLocks noChangeAspect="1"/>
          </p:cNvPicPr>
          <p:nvPr/>
        </p:nvPicPr>
        <p:blipFill>
          <a:blip r:embed="rId2">
            <a:alphaModFix/>
          </a:blip>
          <a:srcRect/>
          <a:stretch>
            <a:fillRect/>
          </a:stretch>
        </p:blipFill>
        <p:spPr>
          <a:xfrm>
            <a:off x="2052992" y="2019726"/>
            <a:ext cx="751188" cy="751188"/>
          </a:xfrm>
          <a:prstGeom prst="rect">
            <a:avLst/>
          </a:prstGeom>
          <a:noFill/>
          <a:ln cap="flat">
            <a:noFill/>
          </a:ln>
          <a:effectLst>
            <a:outerShdw dist="22997" dir="5400000" algn="tl">
              <a:srgbClr val="000000">
                <a:alpha val="35000"/>
              </a:srgbClr>
            </a:outerShdw>
          </a:effectLst>
        </p:spPr>
      </p:pic>
      <p:pic>
        <p:nvPicPr>
          <p:cNvPr id="6" name="Google Shape;438;p48">
            <a:extLst>
              <a:ext uri="{FF2B5EF4-FFF2-40B4-BE49-F238E27FC236}">
                <a16:creationId xmlns:a16="http://schemas.microsoft.com/office/drawing/2014/main" id="{4D0A5DC4-F155-7475-5E73-6A5A7D300C35}"/>
              </a:ext>
            </a:extLst>
          </p:cNvPr>
          <p:cNvPicPr>
            <a:picLocks noChangeAspect="1"/>
          </p:cNvPicPr>
          <p:nvPr/>
        </p:nvPicPr>
        <p:blipFill>
          <a:blip r:embed="rId3">
            <a:alphaModFix/>
          </a:blip>
          <a:stretch>
            <a:fillRect/>
          </a:stretch>
        </p:blipFill>
        <p:spPr>
          <a:xfrm>
            <a:off x="2109813" y="2885645"/>
            <a:ext cx="751188" cy="751197"/>
          </a:xfrm>
          <a:prstGeom prst="rect">
            <a:avLst/>
          </a:prstGeom>
          <a:noFill/>
          <a:ln cap="flat">
            <a:noFill/>
          </a:ln>
          <a:effectLst>
            <a:outerShdw dist="22997" dir="5400000" algn="tl">
              <a:srgbClr val="000000">
                <a:alpha val="35000"/>
              </a:srgbClr>
            </a:outerShdw>
          </a:effectLst>
        </p:spPr>
      </p:pic>
      <p:pic>
        <p:nvPicPr>
          <p:cNvPr id="7" name="Google Shape;400;p47">
            <a:extLst>
              <a:ext uri="{FF2B5EF4-FFF2-40B4-BE49-F238E27FC236}">
                <a16:creationId xmlns:a16="http://schemas.microsoft.com/office/drawing/2014/main" id="{4B23FE74-5D14-3F84-9FF9-95EF7D96ABCB}"/>
              </a:ext>
            </a:extLst>
          </p:cNvPr>
          <p:cNvPicPr>
            <a:picLocks noChangeAspect="1"/>
          </p:cNvPicPr>
          <p:nvPr/>
        </p:nvPicPr>
        <p:blipFill>
          <a:blip r:embed="rId4">
            <a:alphaModFix/>
          </a:blip>
          <a:srcRect/>
          <a:stretch>
            <a:fillRect/>
          </a:stretch>
        </p:blipFill>
        <p:spPr>
          <a:xfrm>
            <a:off x="2048448" y="4514063"/>
            <a:ext cx="873919" cy="873919"/>
          </a:xfrm>
          <a:prstGeom prst="rect">
            <a:avLst/>
          </a:prstGeom>
          <a:noFill/>
          <a:ln cap="flat">
            <a:noFill/>
          </a:ln>
          <a:effectLst>
            <a:outerShdw dist="22997" dir="5400000" algn="tl">
              <a:srgbClr val="000000">
                <a:alpha val="35000"/>
              </a:srgbClr>
            </a:outerShdw>
          </a:effectLst>
        </p:spPr>
      </p:pic>
      <p:pic>
        <p:nvPicPr>
          <p:cNvPr id="8" name="Google Shape;409;p47">
            <a:extLst>
              <a:ext uri="{FF2B5EF4-FFF2-40B4-BE49-F238E27FC236}">
                <a16:creationId xmlns:a16="http://schemas.microsoft.com/office/drawing/2014/main" id="{0B31B0B1-E9AC-3B44-7227-8D5D8B081799}"/>
              </a:ext>
            </a:extLst>
          </p:cNvPr>
          <p:cNvPicPr>
            <a:picLocks noChangeAspect="1"/>
          </p:cNvPicPr>
          <p:nvPr/>
        </p:nvPicPr>
        <p:blipFill>
          <a:blip r:embed="rId5">
            <a:alphaModFix/>
          </a:blip>
          <a:srcRect/>
          <a:stretch>
            <a:fillRect/>
          </a:stretch>
        </p:blipFill>
        <p:spPr>
          <a:xfrm>
            <a:off x="2048448" y="5530181"/>
            <a:ext cx="751188" cy="751188"/>
          </a:xfrm>
          <a:prstGeom prst="rect">
            <a:avLst/>
          </a:prstGeom>
          <a:noFill/>
          <a:ln cap="flat">
            <a:noFill/>
          </a:ln>
          <a:effectLst>
            <a:outerShdw dist="22997" dir="5400000" algn="tl">
              <a:srgbClr val="000000">
                <a:alpha val="35000"/>
              </a:srgbClr>
            </a:outerShdw>
          </a:effectLst>
        </p:spPr>
      </p:pic>
      <p:pic>
        <p:nvPicPr>
          <p:cNvPr id="9" name="Google Shape;385;p47">
            <a:extLst>
              <a:ext uri="{FF2B5EF4-FFF2-40B4-BE49-F238E27FC236}">
                <a16:creationId xmlns:a16="http://schemas.microsoft.com/office/drawing/2014/main" id="{907E6473-C43E-4E16-CBB4-B96541DBB8A8}"/>
              </a:ext>
            </a:extLst>
          </p:cNvPr>
          <p:cNvPicPr>
            <a:picLocks noChangeAspect="1"/>
          </p:cNvPicPr>
          <p:nvPr/>
        </p:nvPicPr>
        <p:blipFill>
          <a:blip r:embed="rId6">
            <a:alphaModFix/>
          </a:blip>
          <a:srcRect/>
          <a:stretch>
            <a:fillRect/>
          </a:stretch>
        </p:blipFill>
        <p:spPr>
          <a:xfrm>
            <a:off x="2048448" y="3729426"/>
            <a:ext cx="737235" cy="737235"/>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5644">
    <p:spTree>
      <p:nvGrpSpPr>
        <p:cNvPr id="1" name=""/>
        <p:cNvGrpSpPr/>
        <p:nvPr/>
      </p:nvGrpSpPr>
      <p:grpSpPr>
        <a:xfrm>
          <a:off x="0" y="0"/>
          <a:ext cx="0" cy="0"/>
          <a:chOff x="0" y="0"/>
          <a:chExt cx="0" cy="0"/>
        </a:xfrm>
      </p:grpSpPr>
      <p:sp>
        <p:nvSpPr>
          <p:cNvPr id="2" name="Google Shape;477;p50">
            <a:extLst>
              <a:ext uri="{FF2B5EF4-FFF2-40B4-BE49-F238E27FC236}">
                <a16:creationId xmlns:a16="http://schemas.microsoft.com/office/drawing/2014/main" id="{D56BAF09-8C9E-D95E-4E43-D832FD8A2EA7}"/>
              </a:ext>
            </a:extLst>
          </p:cNvPr>
          <p:cNvSpPr txBox="1">
            <a:spLocks noGrp="1"/>
          </p:cNvSpPr>
          <p:nvPr>
            <p:ph type="title"/>
          </p:nvPr>
        </p:nvSpPr>
        <p:spPr>
          <a:xfrm>
            <a:off x="448568" y="296064"/>
            <a:ext cx="11292803" cy="1231065"/>
          </a:xfrm>
          <a:prstGeom prst="rect">
            <a:avLst/>
          </a:prstGeom>
          <a:noFill/>
          <a:ln>
            <a:noFill/>
          </a:ln>
        </p:spPr>
        <p:txBody>
          <a:bodyPr vert="horz" wrap="square" lIns="121898" tIns="121898" rIns="121898" bIns="121898" anchor="t" anchorCtr="0" compatLnSpc="1">
            <a:spAutoFit/>
          </a:bodyPr>
          <a:lstStyle/>
          <a:p>
            <a:pPr lvl="0"/>
            <a:r>
              <a:rPr lang="en-US" sz="3200">
                <a:solidFill>
                  <a:srgbClr val="000000"/>
                </a:solidFill>
                <a:cs typeface="Arial"/>
              </a:rPr>
              <a:t>Distribution Adequacy meets planning horizon and operational horizon needs simultaneously</a:t>
            </a:r>
          </a:p>
        </p:txBody>
      </p:sp>
      <p:cxnSp>
        <p:nvCxnSpPr>
          <p:cNvPr id="3" name="Google Shape;479;p50">
            <a:extLst>
              <a:ext uri="{FF2B5EF4-FFF2-40B4-BE49-F238E27FC236}">
                <a16:creationId xmlns:a16="http://schemas.microsoft.com/office/drawing/2014/main" id="{A852F2D5-2ECA-F7E1-5033-B82396C9189E}"/>
              </a:ext>
            </a:extLst>
          </p:cNvPr>
          <p:cNvCxnSpPr/>
          <p:nvPr/>
        </p:nvCxnSpPr>
        <p:spPr>
          <a:xfrm>
            <a:off x="639001" y="3775703"/>
            <a:ext cx="10952399" cy="0"/>
          </a:xfrm>
          <a:prstGeom prst="straightConnector1">
            <a:avLst/>
          </a:prstGeom>
          <a:noFill/>
          <a:ln w="38103" cap="flat">
            <a:solidFill>
              <a:srgbClr val="00263A"/>
            </a:solidFill>
            <a:prstDash val="solid"/>
            <a:round/>
            <a:headEnd type="arrow"/>
            <a:tailEnd type="arrow"/>
          </a:ln>
          <a:effectLst>
            <a:outerShdw dist="22997" dir="5400000" algn="tl">
              <a:srgbClr val="000000">
                <a:alpha val="35000"/>
              </a:srgbClr>
            </a:outerShdw>
          </a:effectLst>
        </p:spPr>
      </p:cxnSp>
      <p:sp>
        <p:nvSpPr>
          <p:cNvPr id="4" name="Google Shape;481;p50">
            <a:extLst>
              <a:ext uri="{FF2B5EF4-FFF2-40B4-BE49-F238E27FC236}">
                <a16:creationId xmlns:a16="http://schemas.microsoft.com/office/drawing/2014/main" id="{64D12F82-B551-3CB3-7300-C5D8E440CA61}"/>
              </a:ext>
            </a:extLst>
          </p:cNvPr>
          <p:cNvSpPr/>
          <p:nvPr/>
        </p:nvSpPr>
        <p:spPr>
          <a:xfrm>
            <a:off x="1759424"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5" name="Google Shape;482;p50">
            <a:extLst>
              <a:ext uri="{FF2B5EF4-FFF2-40B4-BE49-F238E27FC236}">
                <a16:creationId xmlns:a16="http://schemas.microsoft.com/office/drawing/2014/main" id="{C5109B1B-1651-5E9E-1480-7FA402F47A8C}"/>
              </a:ext>
            </a:extLst>
          </p:cNvPr>
          <p:cNvSpPr/>
          <p:nvPr/>
        </p:nvSpPr>
        <p:spPr>
          <a:xfrm>
            <a:off x="5491685"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6" name="Google Shape;483;p50">
            <a:extLst>
              <a:ext uri="{FF2B5EF4-FFF2-40B4-BE49-F238E27FC236}">
                <a16:creationId xmlns:a16="http://schemas.microsoft.com/office/drawing/2014/main" id="{EF1B2D48-FC28-B6BA-C750-AF72C953FE6D}"/>
              </a:ext>
            </a:extLst>
          </p:cNvPr>
          <p:cNvSpPr/>
          <p:nvPr/>
        </p:nvSpPr>
        <p:spPr>
          <a:xfrm>
            <a:off x="9223945"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7" name="Google Shape;484;p50">
            <a:extLst>
              <a:ext uri="{FF2B5EF4-FFF2-40B4-BE49-F238E27FC236}">
                <a16:creationId xmlns:a16="http://schemas.microsoft.com/office/drawing/2014/main" id="{B559B1F1-9A23-6A92-35F3-19C72D75C07B}"/>
              </a:ext>
            </a:extLst>
          </p:cNvPr>
          <p:cNvSpPr/>
          <p:nvPr/>
        </p:nvSpPr>
        <p:spPr>
          <a:xfrm>
            <a:off x="10468032"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8" name="Google Shape;485;p50">
            <a:extLst>
              <a:ext uri="{FF2B5EF4-FFF2-40B4-BE49-F238E27FC236}">
                <a16:creationId xmlns:a16="http://schemas.microsoft.com/office/drawing/2014/main" id="{8C480A7B-E6A9-2918-EA4A-2090C4E0B1FC}"/>
              </a:ext>
            </a:extLst>
          </p:cNvPr>
          <p:cNvSpPr/>
          <p:nvPr/>
        </p:nvSpPr>
        <p:spPr>
          <a:xfrm>
            <a:off x="3003511"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9" name="Google Shape;486;p50">
            <a:extLst>
              <a:ext uri="{FF2B5EF4-FFF2-40B4-BE49-F238E27FC236}">
                <a16:creationId xmlns:a16="http://schemas.microsoft.com/office/drawing/2014/main" id="{DBE930A5-2940-DB99-736B-B62EED712757}"/>
              </a:ext>
            </a:extLst>
          </p:cNvPr>
          <p:cNvSpPr/>
          <p:nvPr/>
        </p:nvSpPr>
        <p:spPr>
          <a:xfrm>
            <a:off x="4247598"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10" name="Google Shape;487;p50">
            <a:extLst>
              <a:ext uri="{FF2B5EF4-FFF2-40B4-BE49-F238E27FC236}">
                <a16:creationId xmlns:a16="http://schemas.microsoft.com/office/drawing/2014/main" id="{FCA7FB3F-3EF2-289F-61AB-D599C2F1BAEF}"/>
              </a:ext>
            </a:extLst>
          </p:cNvPr>
          <p:cNvSpPr/>
          <p:nvPr/>
        </p:nvSpPr>
        <p:spPr>
          <a:xfrm>
            <a:off x="6735772"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11" name="Google Shape;488;p50">
            <a:extLst>
              <a:ext uri="{FF2B5EF4-FFF2-40B4-BE49-F238E27FC236}">
                <a16:creationId xmlns:a16="http://schemas.microsoft.com/office/drawing/2014/main" id="{49BF9BA2-A42A-AF32-C1EF-557CB2EFBA24}"/>
              </a:ext>
            </a:extLst>
          </p:cNvPr>
          <p:cNvSpPr/>
          <p:nvPr/>
        </p:nvSpPr>
        <p:spPr>
          <a:xfrm>
            <a:off x="7979859" y="3678503"/>
            <a:ext cx="194401" cy="1944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A9E0"/>
          </a:solidFill>
          <a:ln w="19046" cap="flat">
            <a:solidFill>
              <a:srgbClr val="FFFFFF"/>
            </a:solidFill>
            <a:prstDash val="solid"/>
            <a:round/>
          </a:ln>
          <a:effectLst>
            <a:outerShdw dist="22997" dir="5400000" algn="tl">
              <a:srgbClr val="000000">
                <a:alpha val="35000"/>
              </a:srgbClr>
            </a:outerShdw>
          </a:effectLst>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000000"/>
              </a:solidFill>
              <a:uFillTx/>
              <a:latin typeface="Arial"/>
              <a:ea typeface="Arial"/>
              <a:cs typeface="Arial"/>
            </a:endParaRPr>
          </a:p>
        </p:txBody>
      </p:sp>
      <p:sp>
        <p:nvSpPr>
          <p:cNvPr id="12" name="Google Shape;489;p50">
            <a:extLst>
              <a:ext uri="{FF2B5EF4-FFF2-40B4-BE49-F238E27FC236}">
                <a16:creationId xmlns:a16="http://schemas.microsoft.com/office/drawing/2014/main" id="{FED0147B-9C27-9B5F-4A9F-A4AAD3DFE08A}"/>
              </a:ext>
            </a:extLst>
          </p:cNvPr>
          <p:cNvSpPr txBox="1"/>
          <p:nvPr/>
        </p:nvSpPr>
        <p:spPr>
          <a:xfrm>
            <a:off x="500835" y="2392427"/>
            <a:ext cx="1979200" cy="1118740"/>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Multi-Year</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Integrated Resource Planning</a:t>
            </a:r>
          </a:p>
        </p:txBody>
      </p:sp>
      <p:sp>
        <p:nvSpPr>
          <p:cNvPr id="13" name="Google Shape;490;p50">
            <a:extLst>
              <a:ext uri="{FF2B5EF4-FFF2-40B4-BE49-F238E27FC236}">
                <a16:creationId xmlns:a16="http://schemas.microsoft.com/office/drawing/2014/main" id="{9892A3D4-C5D5-29AD-BC4D-A9F8FE22A294}"/>
              </a:ext>
            </a:extLst>
          </p:cNvPr>
          <p:cNvSpPr txBox="1"/>
          <p:nvPr/>
        </p:nvSpPr>
        <p:spPr>
          <a:xfrm>
            <a:off x="2095960" y="3953435"/>
            <a:ext cx="1979200" cy="1043796"/>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Year Ahead</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Resource Obligations and Procurement</a:t>
            </a:r>
          </a:p>
        </p:txBody>
      </p:sp>
      <p:sp>
        <p:nvSpPr>
          <p:cNvPr id="14" name="Google Shape;491;p50">
            <a:extLst>
              <a:ext uri="{FF2B5EF4-FFF2-40B4-BE49-F238E27FC236}">
                <a16:creationId xmlns:a16="http://schemas.microsoft.com/office/drawing/2014/main" id="{3FCFC34D-C32C-24BA-A269-70A476E800CF}"/>
              </a:ext>
            </a:extLst>
          </p:cNvPr>
          <p:cNvSpPr txBox="1"/>
          <p:nvPr/>
        </p:nvSpPr>
        <p:spPr>
          <a:xfrm>
            <a:off x="3012637" y="2392427"/>
            <a:ext cx="1979200" cy="1118740"/>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Month Ahead</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Resource procurement </a:t>
            </a:r>
          </a:p>
        </p:txBody>
      </p:sp>
      <p:sp>
        <p:nvSpPr>
          <p:cNvPr id="15" name="Google Shape;492;p50">
            <a:extLst>
              <a:ext uri="{FF2B5EF4-FFF2-40B4-BE49-F238E27FC236}">
                <a16:creationId xmlns:a16="http://schemas.microsoft.com/office/drawing/2014/main" id="{A78BBB52-B244-6104-7291-B05E3495A3E9}"/>
              </a:ext>
            </a:extLst>
          </p:cNvPr>
          <p:cNvSpPr txBox="1"/>
          <p:nvPr/>
        </p:nvSpPr>
        <p:spPr>
          <a:xfrm>
            <a:off x="4271436" y="3953435"/>
            <a:ext cx="1680831" cy="2281199"/>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Week Ahead</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00263A"/>
                </a:solidFill>
                <a:uFillTx/>
                <a:latin typeface="Inter"/>
                <a:ea typeface="Inter"/>
                <a:cs typeface="Inter"/>
              </a:rPr>
              <a:t>ISO-issued outlooks and operational instructions</a:t>
            </a:r>
            <a:endParaRPr lang="en-US" sz="1333" b="0" i="0" u="none" strike="noStrike" kern="1200" cap="none" spc="0" baseline="0">
              <a:solidFill>
                <a:srgbClr val="00263A"/>
              </a:solidFill>
              <a:uFillTx/>
              <a:latin typeface="Inter"/>
              <a:ea typeface="Inter"/>
              <a:cs typeface="Inter"/>
            </a:endParaRPr>
          </a:p>
        </p:txBody>
      </p:sp>
      <p:sp>
        <p:nvSpPr>
          <p:cNvPr id="16" name="Google Shape;493;p50">
            <a:extLst>
              <a:ext uri="{FF2B5EF4-FFF2-40B4-BE49-F238E27FC236}">
                <a16:creationId xmlns:a16="http://schemas.microsoft.com/office/drawing/2014/main" id="{2804CD86-4AE2-C68B-4165-62FAA0B308B3}"/>
              </a:ext>
            </a:extLst>
          </p:cNvPr>
          <p:cNvSpPr txBox="1"/>
          <p:nvPr/>
        </p:nvSpPr>
        <p:spPr>
          <a:xfrm>
            <a:off x="6094969" y="2156813"/>
            <a:ext cx="1629360" cy="1249015"/>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Day Ahead</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Financially-binding dispatch of most MOO resources</a:t>
            </a:r>
          </a:p>
        </p:txBody>
      </p:sp>
      <p:sp>
        <p:nvSpPr>
          <p:cNvPr id="17" name="Google Shape;494;p50">
            <a:extLst>
              <a:ext uri="{FF2B5EF4-FFF2-40B4-BE49-F238E27FC236}">
                <a16:creationId xmlns:a16="http://schemas.microsoft.com/office/drawing/2014/main" id="{C9E77776-03EF-474A-BA12-474D04A21E89}"/>
              </a:ext>
            </a:extLst>
          </p:cNvPr>
          <p:cNvSpPr txBox="1"/>
          <p:nvPr/>
        </p:nvSpPr>
        <p:spPr>
          <a:xfrm>
            <a:off x="7756910" y="3998470"/>
            <a:ext cx="1979200" cy="1336249"/>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Intraday</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Incremental procurement from standby resources</a:t>
            </a:r>
          </a:p>
        </p:txBody>
      </p:sp>
      <p:sp>
        <p:nvSpPr>
          <p:cNvPr id="18" name="Google Shape;495;p50">
            <a:extLst>
              <a:ext uri="{FF2B5EF4-FFF2-40B4-BE49-F238E27FC236}">
                <a16:creationId xmlns:a16="http://schemas.microsoft.com/office/drawing/2014/main" id="{1911D92E-12AE-9D7A-5DD4-9E552586BE71}"/>
              </a:ext>
            </a:extLst>
          </p:cNvPr>
          <p:cNvSpPr txBox="1"/>
          <p:nvPr/>
        </p:nvSpPr>
        <p:spPr>
          <a:xfrm>
            <a:off x="7963985" y="1743989"/>
            <a:ext cx="1979200" cy="2281199"/>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Near Real Time</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Operating Reserves (non-spin)</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Emergency Reserve programs (30 min notice)</a:t>
            </a:r>
          </a:p>
        </p:txBody>
      </p:sp>
      <p:sp>
        <p:nvSpPr>
          <p:cNvPr id="19" name="Google Shape;496;p50">
            <a:extLst>
              <a:ext uri="{FF2B5EF4-FFF2-40B4-BE49-F238E27FC236}">
                <a16:creationId xmlns:a16="http://schemas.microsoft.com/office/drawing/2014/main" id="{504553B8-54F8-B52A-9B02-773562230D81}"/>
              </a:ext>
            </a:extLst>
          </p:cNvPr>
          <p:cNvSpPr txBox="1"/>
          <p:nvPr/>
        </p:nvSpPr>
        <p:spPr>
          <a:xfrm>
            <a:off x="9521793" y="3953435"/>
            <a:ext cx="1979200" cy="2281199"/>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Real-Time</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5-15 min Energy</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 Ancillary Services (Spinning Reserves)</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Physically-binding operational targets</a:t>
            </a:r>
          </a:p>
        </p:txBody>
      </p:sp>
      <p:sp>
        <p:nvSpPr>
          <p:cNvPr id="20" name="Google Shape;497;p50">
            <a:extLst>
              <a:ext uri="{FF2B5EF4-FFF2-40B4-BE49-F238E27FC236}">
                <a16:creationId xmlns:a16="http://schemas.microsoft.com/office/drawing/2014/main" id="{B9FAFED2-22BB-E9F1-D644-3E9E3284DB46}"/>
              </a:ext>
            </a:extLst>
          </p:cNvPr>
          <p:cNvSpPr txBox="1"/>
          <p:nvPr/>
        </p:nvSpPr>
        <p:spPr>
          <a:xfrm>
            <a:off x="10696477" y="2327778"/>
            <a:ext cx="1633996" cy="1313142"/>
          </a:xfrm>
          <a:prstGeom prst="rect">
            <a:avLst/>
          </a:prstGeom>
          <a:noFill/>
          <a:ln cap="flat">
            <a:noFill/>
          </a:ln>
          <a:effectLst>
            <a:outerShdw dist="22997" dir="5400000" algn="tl">
              <a:srgbClr val="000000">
                <a:alpha val="35000"/>
              </a:srgbClr>
            </a:outerShdw>
          </a:effectLst>
        </p:spPr>
        <p:txBody>
          <a:bodyPr vert="horz" wrap="square" lIns="121898" tIns="121898" rIns="121898" bIns="121898"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A9E0"/>
                </a:solidFill>
                <a:uFillTx/>
                <a:latin typeface="Inter"/>
                <a:ea typeface="Inter"/>
                <a:cs typeface="Inter"/>
              </a:rPr>
              <a:t>Sub-second</a:t>
            </a:r>
          </a:p>
          <a:p>
            <a:pPr marL="0" marR="0" lvl="0" indent="0" algn="l"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Frequency regulation services</a:t>
            </a:r>
          </a:p>
        </p:txBody>
      </p:sp>
      <p:sp>
        <p:nvSpPr>
          <p:cNvPr id="21" name="Google Shape;490;p50">
            <a:extLst>
              <a:ext uri="{FF2B5EF4-FFF2-40B4-BE49-F238E27FC236}">
                <a16:creationId xmlns:a16="http://schemas.microsoft.com/office/drawing/2014/main" id="{784E6059-433E-AE3B-6932-43FA42F8411D}"/>
              </a:ext>
            </a:extLst>
          </p:cNvPr>
          <p:cNvSpPr txBox="1"/>
          <p:nvPr/>
        </p:nvSpPr>
        <p:spPr>
          <a:xfrm>
            <a:off x="368046" y="4784213"/>
            <a:ext cx="1680831" cy="1532122"/>
          </a:xfrm>
          <a:prstGeom prst="rect">
            <a:avLst/>
          </a:prstGeom>
          <a:noFill/>
          <a:ln w="9528" cap="flat">
            <a:solidFill>
              <a:srgbClr val="00263A"/>
            </a:solidFill>
            <a:prstDash val="solid"/>
          </a:ln>
          <a:effectLst>
            <a:outerShdw dist="22997" dir="5400000" algn="tl">
              <a:srgbClr val="000000">
                <a:alpha val="35000"/>
              </a:srgbClr>
            </a:outerShdw>
          </a:effectLst>
        </p:spPr>
        <p:txBody>
          <a:bodyPr vert="horz" wrap="square" lIns="121898" tIns="121898" rIns="121898" bIns="121898"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80BC00"/>
                </a:solidFill>
                <a:uFillTx/>
                <a:latin typeface="Inter"/>
                <a:ea typeface="Inter"/>
                <a:cs typeface="Inter"/>
              </a:rPr>
              <a:t>Distribution Adequacy</a:t>
            </a:r>
          </a:p>
          <a:p>
            <a:pPr marL="0" marR="0" lvl="0" indent="0" algn="ctr"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Provides long-term price signal for developers</a:t>
            </a:r>
          </a:p>
        </p:txBody>
      </p:sp>
      <p:sp>
        <p:nvSpPr>
          <p:cNvPr id="22" name="Diagram Arrow">
            <a:extLst>
              <a:ext uri="{FF2B5EF4-FFF2-40B4-BE49-F238E27FC236}">
                <a16:creationId xmlns:a16="http://schemas.microsoft.com/office/drawing/2014/main" id="{FF343CF6-5798-2243-5119-8AC96CAAB3BB}"/>
              </a:ext>
            </a:extLst>
          </p:cNvPr>
          <p:cNvSpPr/>
          <p:nvPr/>
        </p:nvSpPr>
        <p:spPr>
          <a:xfrm rot="16200004">
            <a:off x="895285" y="4173418"/>
            <a:ext cx="626354" cy="359999"/>
          </a:xfrm>
          <a:custGeom>
            <a:avLst>
              <a:gd name="f0" fmla="val 1539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0 f12 1"/>
              <a:gd name="f24" fmla="*/ 0 f13 1"/>
              <a:gd name="f25" fmla="*/ f16 1 f4"/>
              <a:gd name="f26" fmla="*/ 21600 f13 1"/>
              <a:gd name="f27" fmla="*/ f17 1 f4"/>
              <a:gd name="f28" fmla="+- 21600 0 f19"/>
              <a:gd name="f29" fmla="*/ f20 f13 1"/>
              <a:gd name="f30" fmla="*/ f18 f13 1"/>
              <a:gd name="f31" fmla="*/ f19 f12 1"/>
              <a:gd name="f32" fmla="+- f25 0 f3"/>
              <a:gd name="f33" fmla="+- f27 0 f3"/>
              <a:gd name="f34" fmla="*/ f28 f18 1"/>
              <a:gd name="f35" fmla="*/ f34 1 10800"/>
              <a:gd name="f36" fmla="+- f19 f35 0"/>
              <a:gd name="f37" fmla="*/ f36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23" t="f30" r="f37" b="f29"/>
            <a:pathLst>
              <a:path w="21600" h="21600">
                <a:moveTo>
                  <a:pt x="f7" y="f18"/>
                </a:moveTo>
                <a:lnTo>
                  <a:pt x="f19" y="f18"/>
                </a:lnTo>
                <a:lnTo>
                  <a:pt x="f19" y="f7"/>
                </a:lnTo>
                <a:lnTo>
                  <a:pt x="f8" y="f9"/>
                </a:lnTo>
                <a:lnTo>
                  <a:pt x="f19" y="f8"/>
                </a:lnTo>
                <a:lnTo>
                  <a:pt x="f19" y="f20"/>
                </a:lnTo>
                <a:lnTo>
                  <a:pt x="f7" y="f20"/>
                </a:lnTo>
                <a:close/>
              </a:path>
            </a:pathLst>
          </a:custGeom>
          <a:solidFill>
            <a:srgbClr val="80BC00"/>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33" b="0" i="0" u="none" strike="noStrike" kern="1200" cap="none" spc="0" baseline="0">
              <a:solidFill>
                <a:srgbClr val="000000"/>
              </a:solidFill>
              <a:uFillTx/>
              <a:latin typeface="Arial"/>
              <a:ea typeface="Arial"/>
              <a:cs typeface="Arial"/>
            </a:endParaRPr>
          </a:p>
        </p:txBody>
      </p:sp>
      <p:sp>
        <p:nvSpPr>
          <p:cNvPr id="23" name="Google Shape;490;p50">
            <a:extLst>
              <a:ext uri="{FF2B5EF4-FFF2-40B4-BE49-F238E27FC236}">
                <a16:creationId xmlns:a16="http://schemas.microsoft.com/office/drawing/2014/main" id="{B7B2BC78-2450-A4E2-872C-8E6C5DC77B82}"/>
              </a:ext>
            </a:extLst>
          </p:cNvPr>
          <p:cNvSpPr txBox="1"/>
          <p:nvPr/>
        </p:nvSpPr>
        <p:spPr>
          <a:xfrm>
            <a:off x="6051974" y="4736820"/>
            <a:ext cx="1565461" cy="1302571"/>
          </a:xfrm>
          <a:prstGeom prst="rect">
            <a:avLst/>
          </a:prstGeom>
          <a:noFill/>
          <a:ln w="9528" cap="flat">
            <a:solidFill>
              <a:srgbClr val="00263A"/>
            </a:solidFill>
            <a:prstDash val="solid"/>
          </a:ln>
          <a:effectLst>
            <a:outerShdw dist="22997" dir="5400000" algn="tl">
              <a:srgbClr val="000000">
                <a:alpha val="35000"/>
              </a:srgbClr>
            </a:outerShdw>
          </a:effectLst>
        </p:spPr>
        <p:txBody>
          <a:bodyPr vert="horz" wrap="square" lIns="121898" tIns="121898" rIns="121898" bIns="121898"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80BC00"/>
                </a:solidFill>
                <a:uFillTx/>
                <a:latin typeface="Inter"/>
                <a:ea typeface="Inter"/>
                <a:cs typeface="Inter"/>
              </a:rPr>
              <a:t>Distribution Adequacy</a:t>
            </a:r>
          </a:p>
          <a:p>
            <a:pPr marL="0" marR="0" lvl="0" indent="0" algn="ctr"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Day-ahead dispatch</a:t>
            </a:r>
          </a:p>
        </p:txBody>
      </p:sp>
      <p:sp>
        <p:nvSpPr>
          <p:cNvPr id="24" name="Diagram Arrow">
            <a:extLst>
              <a:ext uri="{FF2B5EF4-FFF2-40B4-BE49-F238E27FC236}">
                <a16:creationId xmlns:a16="http://schemas.microsoft.com/office/drawing/2014/main" id="{E38BF7F9-449C-2E17-5F65-369D79391801}"/>
              </a:ext>
            </a:extLst>
          </p:cNvPr>
          <p:cNvSpPr/>
          <p:nvPr/>
        </p:nvSpPr>
        <p:spPr>
          <a:xfrm rot="16200004">
            <a:off x="6521525" y="4111989"/>
            <a:ext cx="626354" cy="359999"/>
          </a:xfrm>
          <a:custGeom>
            <a:avLst>
              <a:gd name="f0" fmla="val 1539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0 f12 1"/>
              <a:gd name="f24" fmla="*/ 0 f13 1"/>
              <a:gd name="f25" fmla="*/ f16 1 f4"/>
              <a:gd name="f26" fmla="*/ 21600 f13 1"/>
              <a:gd name="f27" fmla="*/ f17 1 f4"/>
              <a:gd name="f28" fmla="+- 21600 0 f19"/>
              <a:gd name="f29" fmla="*/ f20 f13 1"/>
              <a:gd name="f30" fmla="*/ f18 f13 1"/>
              <a:gd name="f31" fmla="*/ f19 f12 1"/>
              <a:gd name="f32" fmla="+- f25 0 f3"/>
              <a:gd name="f33" fmla="+- f27 0 f3"/>
              <a:gd name="f34" fmla="*/ f28 f18 1"/>
              <a:gd name="f35" fmla="*/ f34 1 10800"/>
              <a:gd name="f36" fmla="+- f19 f35 0"/>
              <a:gd name="f37" fmla="*/ f36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23" t="f30" r="f37" b="f29"/>
            <a:pathLst>
              <a:path w="21600" h="21600">
                <a:moveTo>
                  <a:pt x="f7" y="f18"/>
                </a:moveTo>
                <a:lnTo>
                  <a:pt x="f19" y="f18"/>
                </a:lnTo>
                <a:lnTo>
                  <a:pt x="f19" y="f7"/>
                </a:lnTo>
                <a:lnTo>
                  <a:pt x="f8" y="f9"/>
                </a:lnTo>
                <a:lnTo>
                  <a:pt x="f19" y="f8"/>
                </a:lnTo>
                <a:lnTo>
                  <a:pt x="f19" y="f20"/>
                </a:lnTo>
                <a:lnTo>
                  <a:pt x="f7" y="f20"/>
                </a:lnTo>
                <a:close/>
              </a:path>
            </a:pathLst>
          </a:custGeom>
          <a:solidFill>
            <a:srgbClr val="80BC00"/>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33" b="0" i="0" u="none" strike="noStrike" kern="1200" cap="none" spc="0" baseline="0">
              <a:solidFill>
                <a:srgbClr val="000000"/>
              </a:solidFill>
              <a:uFillTx/>
              <a:latin typeface="Arial"/>
              <a:ea typeface="Arial"/>
              <a:cs typeface="Arial"/>
            </a:endParaRPr>
          </a:p>
        </p:txBody>
      </p:sp>
      <p:sp>
        <p:nvSpPr>
          <p:cNvPr id="25" name="Google Shape;490;p50">
            <a:extLst>
              <a:ext uri="{FF2B5EF4-FFF2-40B4-BE49-F238E27FC236}">
                <a16:creationId xmlns:a16="http://schemas.microsoft.com/office/drawing/2014/main" id="{54B73322-A598-C407-2181-542B0EE52EBC}"/>
              </a:ext>
            </a:extLst>
          </p:cNvPr>
          <p:cNvSpPr txBox="1"/>
          <p:nvPr/>
        </p:nvSpPr>
        <p:spPr>
          <a:xfrm>
            <a:off x="9913751" y="949586"/>
            <a:ext cx="1565461" cy="1480303"/>
          </a:xfrm>
          <a:prstGeom prst="rect">
            <a:avLst/>
          </a:prstGeom>
          <a:noFill/>
          <a:ln w="9528" cap="flat">
            <a:solidFill>
              <a:srgbClr val="00263A"/>
            </a:solidFill>
            <a:prstDash val="solid"/>
          </a:ln>
          <a:effectLst>
            <a:outerShdw dist="22997" dir="5400000" algn="tl">
              <a:srgbClr val="000000">
                <a:alpha val="35000"/>
              </a:srgbClr>
            </a:outerShdw>
          </a:effectLst>
        </p:spPr>
        <p:txBody>
          <a:bodyPr vert="horz" wrap="square" lIns="121898" tIns="121898" rIns="121898" bIns="121898"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80BC00"/>
                </a:solidFill>
                <a:uFillTx/>
                <a:latin typeface="Inter"/>
                <a:ea typeface="Inter"/>
                <a:cs typeface="Inter"/>
              </a:rPr>
              <a:t>Distribution Adequacy</a:t>
            </a:r>
          </a:p>
          <a:p>
            <a:pPr marL="0" marR="0" lvl="0" indent="0" algn="ctr" defTabSz="914400"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1333" b="0" i="0" u="none" strike="noStrike" kern="1200" cap="none" spc="0" baseline="0">
                <a:solidFill>
                  <a:srgbClr val="00263A"/>
                </a:solidFill>
                <a:uFillTx/>
                <a:latin typeface="Inter"/>
                <a:ea typeface="Inter"/>
                <a:cs typeface="Inter"/>
              </a:rPr>
              <a:t>Telemetry, Emergency Dispatch</a:t>
            </a:r>
          </a:p>
        </p:txBody>
      </p:sp>
      <p:sp>
        <p:nvSpPr>
          <p:cNvPr id="26" name="Diagram Arrow">
            <a:extLst>
              <a:ext uri="{FF2B5EF4-FFF2-40B4-BE49-F238E27FC236}">
                <a16:creationId xmlns:a16="http://schemas.microsoft.com/office/drawing/2014/main" id="{2FDB86CA-EA0E-C7FB-B427-55B522257D5A}"/>
              </a:ext>
            </a:extLst>
          </p:cNvPr>
          <p:cNvSpPr/>
          <p:nvPr/>
        </p:nvSpPr>
        <p:spPr>
          <a:xfrm rot="5400013">
            <a:off x="10052940" y="2818876"/>
            <a:ext cx="1024585" cy="359999"/>
          </a:xfrm>
          <a:custGeom>
            <a:avLst>
              <a:gd name="f0" fmla="val 1780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0 f12 1"/>
              <a:gd name="f24" fmla="*/ 0 f13 1"/>
              <a:gd name="f25" fmla="*/ f16 1 f4"/>
              <a:gd name="f26" fmla="*/ 21600 f13 1"/>
              <a:gd name="f27" fmla="*/ f17 1 f4"/>
              <a:gd name="f28" fmla="+- 21600 0 f19"/>
              <a:gd name="f29" fmla="*/ f20 f13 1"/>
              <a:gd name="f30" fmla="*/ f18 f13 1"/>
              <a:gd name="f31" fmla="*/ f19 f12 1"/>
              <a:gd name="f32" fmla="+- f25 0 f3"/>
              <a:gd name="f33" fmla="+- f27 0 f3"/>
              <a:gd name="f34" fmla="*/ f28 f18 1"/>
              <a:gd name="f35" fmla="*/ f34 1 10800"/>
              <a:gd name="f36" fmla="+- f19 f35 0"/>
              <a:gd name="f37" fmla="*/ f36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23" t="f30" r="f37" b="f29"/>
            <a:pathLst>
              <a:path w="21600" h="21600">
                <a:moveTo>
                  <a:pt x="f7" y="f18"/>
                </a:moveTo>
                <a:lnTo>
                  <a:pt x="f19" y="f18"/>
                </a:lnTo>
                <a:lnTo>
                  <a:pt x="f19" y="f7"/>
                </a:lnTo>
                <a:lnTo>
                  <a:pt x="f8" y="f9"/>
                </a:lnTo>
                <a:lnTo>
                  <a:pt x="f19" y="f8"/>
                </a:lnTo>
                <a:lnTo>
                  <a:pt x="f19" y="f20"/>
                </a:lnTo>
                <a:lnTo>
                  <a:pt x="f7" y="f20"/>
                </a:lnTo>
                <a:close/>
              </a:path>
            </a:pathLst>
          </a:custGeom>
          <a:solidFill>
            <a:srgbClr val="80BC00"/>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33" b="0" i="0" u="none" strike="noStrike" kern="1200" cap="none" spc="0" baseline="0">
              <a:solidFill>
                <a:srgbClr val="000000"/>
              </a:solidFill>
              <a:uFillTx/>
              <a:latin typeface="Arial"/>
              <a:ea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Google Shape;375;p50">
            <a:extLst>
              <a:ext uri="{FF2B5EF4-FFF2-40B4-BE49-F238E27FC236}">
                <a16:creationId xmlns:a16="http://schemas.microsoft.com/office/drawing/2014/main" id="{8894AACF-D6F5-0DAC-E26A-E3E64B334B89}"/>
              </a:ext>
            </a:extLst>
          </p:cNvPr>
          <p:cNvSpPr txBox="1">
            <a:spLocks noGrp="1"/>
          </p:cNvSpPr>
          <p:nvPr>
            <p:ph type="title"/>
          </p:nvPr>
        </p:nvSpPr>
        <p:spPr>
          <a:xfrm>
            <a:off x="448568" y="296064"/>
            <a:ext cx="11292803" cy="738624"/>
          </a:xfrm>
          <a:prstGeom prst="rect">
            <a:avLst/>
          </a:prstGeom>
          <a:noFill/>
          <a:ln>
            <a:noFill/>
          </a:ln>
        </p:spPr>
        <p:txBody>
          <a:bodyPr vert="horz" wrap="square" lIns="121898" tIns="121898" rIns="121898" bIns="121898" anchor="t" anchorCtr="0" compatLnSpc="1">
            <a:spAutoFit/>
          </a:bodyPr>
          <a:lstStyle/>
          <a:p>
            <a:pPr lvl="0"/>
            <a:r>
              <a:rPr lang="en-US" sz="3200">
                <a:solidFill>
                  <a:srgbClr val="000000"/>
                </a:solidFill>
                <a:cs typeface="Arial"/>
              </a:rPr>
              <a:t>Distributed Adequacy Recap: valuing local flexibility</a:t>
            </a:r>
          </a:p>
        </p:txBody>
      </p:sp>
      <p:sp>
        <p:nvSpPr>
          <p:cNvPr id="3" name="Google Shape;376;p50">
            <a:extLst>
              <a:ext uri="{FF2B5EF4-FFF2-40B4-BE49-F238E27FC236}">
                <a16:creationId xmlns:a16="http://schemas.microsoft.com/office/drawing/2014/main" id="{F4F7542F-0E11-49A9-F918-1BCDABF73072}"/>
              </a:ext>
            </a:extLst>
          </p:cNvPr>
          <p:cNvSpPr txBox="1">
            <a:spLocks noGrp="1"/>
          </p:cNvSpPr>
          <p:nvPr>
            <p:ph type="subTitle" idx="4294967295"/>
          </p:nvPr>
        </p:nvSpPr>
        <p:spPr>
          <a:xfrm>
            <a:off x="448568" y="946166"/>
            <a:ext cx="11292803" cy="450799"/>
          </a:xfrm>
        </p:spPr>
        <p:txBody>
          <a:bodyPr lIns="121898" tIns="121898" rIns="121898" bIns="121898"/>
          <a:lstStyle/>
          <a:p>
            <a:pPr marL="0" lvl="0" indent="0">
              <a:buNone/>
            </a:pPr>
            <a:r>
              <a:rPr lang="en-US" sz="2000" b="1">
                <a:solidFill>
                  <a:srgbClr val="00A9E0"/>
                </a:solidFill>
                <a:cs typeface="Arial"/>
              </a:rPr>
              <a:t>A distribution-level analog to resource adequacy</a:t>
            </a:r>
          </a:p>
        </p:txBody>
      </p:sp>
      <p:sp>
        <p:nvSpPr>
          <p:cNvPr id="4" name="Diagram Box Today">
            <a:extLst>
              <a:ext uri="{FF2B5EF4-FFF2-40B4-BE49-F238E27FC236}">
                <a16:creationId xmlns:a16="http://schemas.microsoft.com/office/drawing/2014/main" id="{D3F60010-22C7-21FA-F170-5D0DF8E14D16}"/>
              </a:ext>
            </a:extLst>
          </p:cNvPr>
          <p:cNvSpPr/>
          <p:nvPr/>
        </p:nvSpPr>
        <p:spPr>
          <a:xfrm>
            <a:off x="448568" y="1573334"/>
            <a:ext cx="5200000" cy="746662"/>
          </a:xfrm>
          <a:custGeom>
            <a:avLst>
              <a:gd name="f0" fmla="val 17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00263A"/>
          </a:solidFill>
          <a:ln cap="flat">
            <a:noFill/>
            <a:prstDash val="solid"/>
          </a:ln>
          <a:effectLst>
            <a:outerShdw dist="22997" dir="5400000" algn="tl">
              <a:srgbClr val="000000">
                <a:alpha val="35000"/>
              </a:srgbClr>
            </a:outerShdw>
          </a:effectLst>
        </p:spPr>
        <p:txBody>
          <a:bodyPr vert="horz" wrap="square" lIns="182669" tIns="47996" rIns="121898" bIns="47996" anchor="ctr" anchorCtr="0" compatLnSpc="1">
            <a:noAutofit/>
          </a:bodyPr>
          <a:lstStyle/>
          <a:p>
            <a:pPr marL="0" marR="0" lvl="0" indent="0" algn="l" defTabSz="914400" rtl="0" fontAlgn="auto" hangingPunct="1">
              <a:lnSpc>
                <a:spcPct val="112000"/>
              </a:lnSpc>
              <a:spcBef>
                <a:spcPts val="0"/>
              </a:spcBef>
              <a:spcAft>
                <a:spcPts val="0"/>
              </a:spcAft>
              <a:buNone/>
              <a:tabLst/>
              <a:defRPr sz="1800" b="0" i="0" u="none" strike="noStrike" kern="0" cap="none" spc="0" baseline="0">
                <a:solidFill>
                  <a:srgbClr val="000000"/>
                </a:solidFill>
                <a:uFillTx/>
              </a:defRPr>
            </a:pPr>
            <a:r>
              <a:rPr lang="en-US" sz="1733" b="1" i="0" u="none" strike="noStrike" kern="1200" cap="none" spc="0" baseline="0">
                <a:solidFill>
                  <a:srgbClr val="FFFFFF"/>
                </a:solidFill>
                <a:uFillTx/>
                <a:latin typeface="Inter"/>
                <a:ea typeface="Inter"/>
                <a:cs typeface="Inter"/>
              </a:rPr>
              <a:t>TODAY</a:t>
            </a:r>
          </a:p>
          <a:p>
            <a:pPr marL="0" marR="0" lvl="0" indent="0" algn="l" defTabSz="914400" rtl="0" fontAlgn="auto" hangingPunct="1">
              <a:lnSpc>
                <a:spcPct val="112000"/>
              </a:lnSpc>
              <a:spcBef>
                <a:spcPts val="265"/>
              </a:spcBef>
              <a:spcAft>
                <a:spcPts val="0"/>
              </a:spcAft>
              <a:buNone/>
              <a:tabLst/>
              <a:defRPr sz="1800" b="0" i="0" u="none" strike="noStrike" kern="0" cap="none" spc="0" baseline="0">
                <a:solidFill>
                  <a:srgbClr val="000000"/>
                </a:solidFill>
                <a:uFillTx/>
              </a:defRPr>
            </a:pPr>
            <a:r>
              <a:rPr lang="en-US" sz="1533" b="0" i="0" u="none" strike="noStrike" kern="1200" cap="none" spc="0" baseline="0">
                <a:solidFill>
                  <a:srgbClr val="FFFFFF"/>
                </a:solidFill>
                <a:uFillTx/>
                <a:latin typeface="Inter"/>
                <a:ea typeface="Inter"/>
                <a:cs typeface="Inter"/>
              </a:rPr>
              <a:t>Distribution flexibility goes unpriced</a:t>
            </a:r>
          </a:p>
        </p:txBody>
      </p:sp>
      <p:sp>
        <p:nvSpPr>
          <p:cNvPr id="5" name="Diagram Arrow">
            <a:extLst>
              <a:ext uri="{FF2B5EF4-FFF2-40B4-BE49-F238E27FC236}">
                <a16:creationId xmlns:a16="http://schemas.microsoft.com/office/drawing/2014/main" id="{5F5282FD-B6BD-1415-8892-B0736CE335AA}"/>
              </a:ext>
            </a:extLst>
          </p:cNvPr>
          <p:cNvSpPr/>
          <p:nvPr/>
        </p:nvSpPr>
        <p:spPr>
          <a:xfrm>
            <a:off x="5648568" y="1766666"/>
            <a:ext cx="933337" cy="359999"/>
          </a:xfrm>
          <a:custGeom>
            <a:avLst>
              <a:gd name="f0" fmla="val 17434"/>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0 f12 1"/>
              <a:gd name="f24" fmla="*/ 0 f13 1"/>
              <a:gd name="f25" fmla="*/ f16 1 f4"/>
              <a:gd name="f26" fmla="*/ 21600 f13 1"/>
              <a:gd name="f27" fmla="*/ f17 1 f4"/>
              <a:gd name="f28" fmla="+- 21600 0 f19"/>
              <a:gd name="f29" fmla="*/ f20 f13 1"/>
              <a:gd name="f30" fmla="*/ f18 f13 1"/>
              <a:gd name="f31" fmla="*/ f19 f12 1"/>
              <a:gd name="f32" fmla="+- f25 0 f3"/>
              <a:gd name="f33" fmla="+- f27 0 f3"/>
              <a:gd name="f34" fmla="*/ f28 f18 1"/>
              <a:gd name="f35" fmla="*/ f34 1 10800"/>
              <a:gd name="f36" fmla="+- f19 f35 0"/>
              <a:gd name="f37" fmla="*/ f36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23" t="f30" r="f37" b="f29"/>
            <a:pathLst>
              <a:path w="21600" h="21600">
                <a:moveTo>
                  <a:pt x="f7" y="f18"/>
                </a:moveTo>
                <a:lnTo>
                  <a:pt x="f19" y="f18"/>
                </a:lnTo>
                <a:lnTo>
                  <a:pt x="f19" y="f7"/>
                </a:lnTo>
                <a:lnTo>
                  <a:pt x="f8" y="f9"/>
                </a:lnTo>
                <a:lnTo>
                  <a:pt x="f19" y="f8"/>
                </a:lnTo>
                <a:lnTo>
                  <a:pt x="f19" y="f20"/>
                </a:lnTo>
                <a:lnTo>
                  <a:pt x="f7" y="f20"/>
                </a:lnTo>
                <a:close/>
              </a:path>
            </a:pathLst>
          </a:custGeom>
          <a:solidFill>
            <a:srgbClr val="80BC00"/>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33" b="0" i="0" u="none" strike="noStrike" kern="1200" cap="none" spc="0" baseline="0">
              <a:solidFill>
                <a:srgbClr val="000000"/>
              </a:solidFill>
              <a:uFillTx/>
              <a:latin typeface="Arial"/>
              <a:ea typeface="Arial"/>
              <a:cs typeface="Arial"/>
            </a:endParaRPr>
          </a:p>
        </p:txBody>
      </p:sp>
      <p:sp>
        <p:nvSpPr>
          <p:cNvPr id="6" name="Diagram Box Concept">
            <a:extLst>
              <a:ext uri="{FF2B5EF4-FFF2-40B4-BE49-F238E27FC236}">
                <a16:creationId xmlns:a16="http://schemas.microsoft.com/office/drawing/2014/main" id="{A1189F3A-7FC5-5694-9D58-892DCDF2F15B}"/>
              </a:ext>
            </a:extLst>
          </p:cNvPr>
          <p:cNvSpPr/>
          <p:nvPr/>
        </p:nvSpPr>
        <p:spPr>
          <a:xfrm>
            <a:off x="6581896" y="1573334"/>
            <a:ext cx="5159465" cy="746662"/>
          </a:xfrm>
          <a:custGeom>
            <a:avLst>
              <a:gd name="f0" fmla="val 172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0076A8"/>
          </a:solidFill>
          <a:ln cap="flat">
            <a:noFill/>
            <a:prstDash val="solid"/>
          </a:ln>
          <a:effectLst>
            <a:outerShdw dist="22997" dir="5400000" algn="tl">
              <a:srgbClr val="000000">
                <a:alpha val="35000"/>
              </a:srgbClr>
            </a:outerShdw>
          </a:effectLst>
        </p:spPr>
        <p:txBody>
          <a:bodyPr vert="horz" wrap="square" lIns="182669" tIns="47996" rIns="121898" bIns="47996" anchor="ctr" anchorCtr="0" compatLnSpc="1">
            <a:noAutofit/>
          </a:bodyPr>
          <a:lstStyle/>
          <a:p>
            <a:pPr marL="0" marR="0" lvl="0" indent="0" algn="l" defTabSz="914400" rtl="0" fontAlgn="auto" hangingPunct="1">
              <a:lnSpc>
                <a:spcPct val="112000"/>
              </a:lnSpc>
              <a:spcBef>
                <a:spcPts val="0"/>
              </a:spcBef>
              <a:spcAft>
                <a:spcPts val="0"/>
              </a:spcAft>
              <a:buNone/>
              <a:tabLst/>
              <a:defRPr sz="1800" b="0" i="0" u="none" strike="noStrike" kern="0" cap="none" spc="0" baseline="0">
                <a:solidFill>
                  <a:srgbClr val="000000"/>
                </a:solidFill>
                <a:uFillTx/>
              </a:defRPr>
            </a:pPr>
            <a:r>
              <a:rPr lang="en-US" sz="1733" b="1" i="0" u="none" strike="noStrike" kern="1200" cap="none" spc="0" baseline="0">
                <a:solidFill>
                  <a:srgbClr val="FFFFFF"/>
                </a:solidFill>
                <a:uFillTx/>
                <a:latin typeface="Inter"/>
                <a:ea typeface="Inter"/>
                <a:cs typeface="Inter"/>
              </a:rPr>
              <a:t>THE CONCEPT</a:t>
            </a:r>
          </a:p>
          <a:p>
            <a:pPr marL="0" marR="0" lvl="0" indent="0" algn="l" defTabSz="914400" rtl="0" fontAlgn="auto" hangingPunct="1">
              <a:lnSpc>
                <a:spcPct val="112000"/>
              </a:lnSpc>
              <a:spcBef>
                <a:spcPts val="265"/>
              </a:spcBef>
              <a:spcAft>
                <a:spcPts val="0"/>
              </a:spcAft>
              <a:buNone/>
              <a:tabLst/>
              <a:defRPr sz="1800" b="0" i="0" u="none" strike="noStrike" kern="0" cap="none" spc="0" baseline="0">
                <a:solidFill>
                  <a:srgbClr val="000000"/>
                </a:solidFill>
                <a:uFillTx/>
              </a:defRPr>
            </a:pPr>
            <a:r>
              <a:rPr lang="en-US" sz="1533" b="0" i="0" u="none" strike="noStrike" kern="1200" cap="none" spc="0" baseline="0">
                <a:solidFill>
                  <a:srgbClr val="FFFFFF"/>
                </a:solidFill>
                <a:uFillTx/>
                <a:latin typeface="Inter"/>
                <a:ea typeface="Inter"/>
                <a:cs typeface="Inter"/>
              </a:rPr>
              <a:t>A capacity payment, like RA, but more granular</a:t>
            </a:r>
          </a:p>
        </p:txBody>
      </p:sp>
      <p:sp>
        <p:nvSpPr>
          <p:cNvPr id="7" name="Diagram Caption">
            <a:extLst>
              <a:ext uri="{FF2B5EF4-FFF2-40B4-BE49-F238E27FC236}">
                <a16:creationId xmlns:a16="http://schemas.microsoft.com/office/drawing/2014/main" id="{CBDA8BD1-86B6-ADA2-8A2E-B261A25E43B6}"/>
              </a:ext>
            </a:extLst>
          </p:cNvPr>
          <p:cNvSpPr txBox="1"/>
          <p:nvPr/>
        </p:nvSpPr>
        <p:spPr>
          <a:xfrm>
            <a:off x="448568" y="2360002"/>
            <a:ext cx="11292803" cy="279998"/>
          </a:xfrm>
          <a:prstGeom prst="rect">
            <a:avLst/>
          </a:prstGeom>
          <a:noFill/>
          <a:ln cap="flat">
            <a:noFill/>
          </a:ln>
          <a:effectLst>
            <a:outerShdw dist="22997" dir="5400000" algn="tl">
              <a:srgbClr val="000000">
                <a:alpha val="35000"/>
              </a:srgbClr>
            </a:outerShdw>
          </a:effectLst>
        </p:spPr>
        <p:txBody>
          <a:bodyPr vert="horz" wrap="square" lIns="0" tIns="0" rIns="0" bIns="0"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67" b="0" i="1" u="none" strike="noStrike" kern="1200" cap="none" spc="0" baseline="0">
                <a:solidFill>
                  <a:srgbClr val="595959"/>
                </a:solidFill>
                <a:uFillTx/>
                <a:latin typeface="Inter"/>
                <a:ea typeface="Inter"/>
                <a:cs typeface="Inter"/>
              </a:rPr>
              <a:t>Distribution &amp; system capacity should co-optimize, like ancillary services do today</a:t>
            </a:r>
          </a:p>
        </p:txBody>
      </p:sp>
      <p:sp>
        <p:nvSpPr>
          <p:cNvPr id="8" name="Google Shape;377;p50">
            <a:extLst>
              <a:ext uri="{FF2B5EF4-FFF2-40B4-BE49-F238E27FC236}">
                <a16:creationId xmlns:a16="http://schemas.microsoft.com/office/drawing/2014/main" id="{6A248341-5F50-3FC2-12B8-0D8B93B5DA23}"/>
              </a:ext>
            </a:extLst>
          </p:cNvPr>
          <p:cNvSpPr txBox="1">
            <a:spLocks noGrp="1"/>
          </p:cNvSpPr>
          <p:nvPr>
            <p:ph type="body" idx="1"/>
          </p:nvPr>
        </p:nvSpPr>
        <p:spPr>
          <a:xfrm>
            <a:off x="448568" y="2679996"/>
            <a:ext cx="6866668" cy="3506669"/>
          </a:xfrm>
          <a:prstGeom prst="rect">
            <a:avLst/>
          </a:prstGeom>
          <a:noFill/>
          <a:ln>
            <a:noFill/>
          </a:ln>
        </p:spPr>
        <p:txBody>
          <a:bodyPr vert="horz" wrap="square" lIns="0" tIns="0" rIns="121898" bIns="0" anchor="t" anchorCtr="0" compatLnSpc="1">
            <a:noAutofit/>
          </a:bodyPr>
          <a:lstStyle/>
          <a:p>
            <a:pPr marL="0" lvl="0" indent="0">
              <a:spcAft>
                <a:spcPts val="265"/>
              </a:spcAft>
              <a:buNone/>
            </a:pPr>
            <a:r>
              <a:rPr lang="en-US" sz="2133" b="1">
                <a:solidFill>
                  <a:srgbClr val="0076A8"/>
                </a:solidFill>
              </a:rPr>
              <a:t>How it could work</a:t>
            </a:r>
          </a:p>
          <a:p>
            <a:pPr marL="609584" lvl="0" indent="-457190">
              <a:lnSpc>
                <a:spcPct val="110000"/>
              </a:lnSpc>
              <a:spcBef>
                <a:spcPts val="665"/>
              </a:spcBef>
              <a:buSzPct val="150000"/>
              <a:buFont typeface="Arial" pitchFamily="34"/>
              <a:buChar char="•"/>
            </a:pPr>
            <a:r>
              <a:rPr lang="en-US" sz="1867"/>
              <a:t>Price backbone: DLMP = wholesale LMP + a local congestion adder</a:t>
            </a:r>
          </a:p>
          <a:p>
            <a:pPr marL="609584" lvl="0" indent="-457190">
              <a:lnSpc>
                <a:spcPct val="110000"/>
              </a:lnSpc>
              <a:spcBef>
                <a:spcPts val="665"/>
              </a:spcBef>
              <a:buSzPct val="150000"/>
              <a:buFont typeface="Arial" pitchFamily="34"/>
              <a:buChar char="•"/>
            </a:pPr>
            <a:r>
              <a:rPr lang="en-US" sz="1867"/>
              <a:t>Must-offer obligation triggers when local DLMP crosses a threshold</a:t>
            </a:r>
          </a:p>
          <a:p>
            <a:pPr marL="609584" lvl="0" indent="-457190">
              <a:lnSpc>
                <a:spcPct val="110000"/>
              </a:lnSpc>
              <a:spcBef>
                <a:spcPts val="665"/>
              </a:spcBef>
              <a:buSzPct val="150000"/>
              <a:buFont typeface="Arial" pitchFamily="34"/>
              <a:buChar char="•"/>
            </a:pPr>
            <a:r>
              <a:rPr lang="en-US" sz="1867"/>
              <a:t>Capacity credit set by local ELCC × a seasonal performance test</a:t>
            </a:r>
          </a:p>
          <a:p>
            <a:pPr marL="609584" lvl="0" indent="-457190">
              <a:lnSpc>
                <a:spcPct val="110000"/>
              </a:lnSpc>
              <a:spcBef>
                <a:spcPts val="665"/>
              </a:spcBef>
              <a:buSzPct val="150000"/>
              <a:buFont typeface="Arial" pitchFamily="34"/>
              <a:buChar char="•"/>
            </a:pPr>
            <a:r>
              <a:rPr lang="en-US" sz="1867"/>
              <a:t>Settlement: capacity payment × performance, plus energy at DLMP</a:t>
            </a:r>
          </a:p>
        </p:txBody>
      </p:sp>
      <p:sp>
        <p:nvSpPr>
          <p:cNvPr id="9" name="Status Card">
            <a:extLst>
              <a:ext uri="{FF2B5EF4-FFF2-40B4-BE49-F238E27FC236}">
                <a16:creationId xmlns:a16="http://schemas.microsoft.com/office/drawing/2014/main" id="{5C177E73-D8C2-22AC-E289-4D487E56EA15}"/>
              </a:ext>
            </a:extLst>
          </p:cNvPr>
          <p:cNvSpPr/>
          <p:nvPr/>
        </p:nvSpPr>
        <p:spPr>
          <a:xfrm>
            <a:off x="7515234" y="2679996"/>
            <a:ext cx="4226137" cy="3506669"/>
          </a:xfrm>
          <a:custGeom>
            <a:avLst>
              <a:gd name="f0" fmla="val 108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EEEEE"/>
          </a:solidFill>
          <a:ln cap="flat">
            <a:noFill/>
            <a:prstDash val="solid"/>
          </a:ln>
          <a:effectLst>
            <a:outerShdw dist="22997" dir="5400000" algn="tl">
              <a:srgbClr val="000000">
                <a:alpha val="35000"/>
              </a:srgbClr>
            </a:outerShdw>
          </a:effectLst>
        </p:spPr>
        <p:txBody>
          <a:bodyPr vert="horz" wrap="square" lIns="194666" tIns="121898" rIns="194666" bIns="121898" anchor="t" anchorCtr="0" compatLnSpc="1">
            <a:noAutofit/>
          </a:bodyPr>
          <a:lstStyle/>
          <a:p>
            <a:pPr marL="0" marR="0" lvl="0" indent="0" algn="l" defTabSz="914400" rtl="0" fontAlgn="auto" hangingPunct="1">
              <a:lnSpc>
                <a:spcPct val="100000"/>
              </a:lnSpc>
              <a:spcBef>
                <a:spcPts val="0"/>
              </a:spcBef>
              <a:spcAft>
                <a:spcPts val="400"/>
              </a:spcAft>
              <a:buNone/>
              <a:tabLst/>
              <a:defRPr sz="1800" b="0" i="0" u="none" strike="noStrike" kern="0" cap="none" spc="0" baseline="0">
                <a:solidFill>
                  <a:srgbClr val="000000"/>
                </a:solidFill>
                <a:uFillTx/>
              </a:defRPr>
            </a:pPr>
            <a:r>
              <a:rPr lang="en-US" sz="1867" b="1" i="0" u="none" strike="noStrike" kern="1200" cap="none" spc="0" baseline="0">
                <a:solidFill>
                  <a:srgbClr val="0076A8"/>
                </a:solidFill>
                <a:uFillTx/>
                <a:latin typeface="Inter"/>
                <a:ea typeface="Inter"/>
                <a:cs typeface="Inter"/>
              </a:rPr>
              <a:t>Status &amp; why it matters</a:t>
            </a:r>
          </a:p>
          <a:p>
            <a:pPr marL="366171" marR="0" lvl="0" indent="-366171" algn="l" defTabSz="914400" rtl="0" fontAlgn="auto" hangingPunct="1">
              <a:lnSpc>
                <a:spcPct val="106000"/>
              </a:lnSpc>
              <a:spcBef>
                <a:spcPts val="400"/>
              </a:spcBef>
              <a:spcAft>
                <a:spcPts val="800"/>
              </a:spcAft>
              <a:buClr>
                <a:srgbClr val="00263A"/>
              </a:buClr>
              <a:buSzPct val="150000"/>
              <a:buFont typeface="Arial" pitchFamily="34"/>
              <a:buChar char="•"/>
              <a:tabLst/>
              <a:defRPr sz="1800" b="0" i="0" u="none" strike="noStrike" kern="0" cap="none" spc="0" baseline="0">
                <a:solidFill>
                  <a:srgbClr val="000000"/>
                </a:solidFill>
                <a:uFillTx/>
              </a:defRPr>
            </a:pPr>
            <a:r>
              <a:rPr lang="en-US" sz="1600" b="0" i="0" u="none" strike="noStrike" kern="1200" cap="none" spc="0" baseline="0">
                <a:solidFill>
                  <a:srgbClr val="00263A"/>
                </a:solidFill>
                <a:uFillTx/>
                <a:latin typeface="Inter"/>
                <a:ea typeface="Inter"/>
                <a:cs typeface="Inter"/>
              </a:rPr>
              <a:t>An early-stage internal concept, not a filed proposal</a:t>
            </a:r>
          </a:p>
          <a:p>
            <a:pPr marL="366171" marR="0" lvl="0" indent="-366171" algn="l" defTabSz="914400" rtl="0" fontAlgn="auto" hangingPunct="1">
              <a:lnSpc>
                <a:spcPct val="106000"/>
              </a:lnSpc>
              <a:spcBef>
                <a:spcPts val="400"/>
              </a:spcBef>
              <a:spcAft>
                <a:spcPts val="800"/>
              </a:spcAft>
              <a:buClr>
                <a:srgbClr val="00263A"/>
              </a:buClr>
              <a:buSzPct val="150000"/>
              <a:buFont typeface="Arial" pitchFamily="34"/>
              <a:buChar char="•"/>
              <a:tabLst/>
              <a:defRPr sz="1800" b="0" i="0" u="none" strike="noStrike" kern="0" cap="none" spc="0" baseline="0">
                <a:solidFill>
                  <a:srgbClr val="000000"/>
                </a:solidFill>
                <a:uFillTx/>
              </a:defRPr>
            </a:pPr>
            <a:r>
              <a:rPr lang="en-US" sz="1600" b="0" i="0" u="none" strike="noStrike" kern="1200" cap="none" spc="0" baseline="0">
                <a:solidFill>
                  <a:srgbClr val="00263A"/>
                </a:solidFill>
                <a:uFillTx/>
                <a:latin typeface="Inter"/>
                <a:ea typeface="Inter"/>
                <a:cs typeface="Inter"/>
              </a:rPr>
              <a:t>Real precedent: NY's Term/Auto-DLM, GB's Piclo-run DNO markets</a:t>
            </a:r>
          </a:p>
          <a:p>
            <a:pPr marL="366171" marR="0" lvl="0" indent="-366171" algn="l" defTabSz="914400" rtl="0" fontAlgn="auto" hangingPunct="1">
              <a:lnSpc>
                <a:spcPct val="106000"/>
              </a:lnSpc>
              <a:spcBef>
                <a:spcPts val="400"/>
              </a:spcBef>
              <a:spcAft>
                <a:spcPts val="800"/>
              </a:spcAft>
              <a:buClr>
                <a:srgbClr val="00263A"/>
              </a:buClr>
              <a:buSzPct val="150000"/>
              <a:buFont typeface="Arial" pitchFamily="34"/>
              <a:buChar char="•"/>
              <a:tabLst/>
              <a:defRPr sz="1800" b="0" i="0" u="none" strike="noStrike" kern="0" cap="none" spc="0" baseline="0">
                <a:solidFill>
                  <a:srgbClr val="000000"/>
                </a:solidFill>
                <a:uFillTx/>
              </a:defRPr>
            </a:pPr>
            <a:r>
              <a:rPr lang="en-US" sz="1600" b="1" i="0" u="none" strike="noStrike" kern="1200" cap="none" spc="0" baseline="0">
                <a:solidFill>
                  <a:srgbClr val="00263A"/>
                </a:solidFill>
                <a:uFillTx/>
                <a:latin typeface="Inter"/>
                <a:ea typeface="Inter"/>
                <a:cs typeface="Inter"/>
              </a:rPr>
              <a:t>Biggest open question</a:t>
            </a:r>
            <a:r>
              <a:rPr lang="en-US" sz="1600" b="0" i="0" u="none" strike="noStrike" kern="1200" cap="none" spc="0" baseline="0">
                <a:solidFill>
                  <a:srgbClr val="00263A"/>
                </a:solidFill>
                <a:uFillTx/>
                <a:latin typeface="Inter"/>
                <a:ea typeface="Inter"/>
                <a:cs typeface="Inter"/>
              </a:rPr>
              <a:t>: IOUs standing up real price signals</a:t>
            </a:r>
          </a:p>
          <a:p>
            <a:pPr marL="366171" marR="0" lvl="0" indent="-366171" algn="l" defTabSz="914400" rtl="0" fontAlgn="auto" hangingPunct="1">
              <a:lnSpc>
                <a:spcPct val="106000"/>
              </a:lnSpc>
              <a:spcBef>
                <a:spcPts val="400"/>
              </a:spcBef>
              <a:spcAft>
                <a:spcPts val="800"/>
              </a:spcAft>
              <a:buClr>
                <a:srgbClr val="00263A"/>
              </a:buClr>
              <a:buSzPct val="150000"/>
              <a:buFont typeface="Arial" pitchFamily="34"/>
              <a:buChar char="•"/>
              <a:tabLst/>
              <a:defRPr sz="1800" b="0" i="0" u="none" strike="noStrike" kern="0" cap="none" spc="0" baseline="0">
                <a:solidFill>
                  <a:srgbClr val="000000"/>
                </a:solidFill>
                <a:uFillTx/>
              </a:defRPr>
            </a:pPr>
            <a:r>
              <a:rPr lang="en-US" sz="1600" b="0" i="0" u="none" strike="noStrike" kern="1200" cap="none" spc="0" baseline="0">
                <a:solidFill>
                  <a:srgbClr val="00263A"/>
                </a:solidFill>
                <a:uFillTx/>
                <a:latin typeface="Inter"/>
                <a:ea typeface="Inter"/>
                <a:cs typeface="Inter"/>
              </a:rPr>
              <a:t>A stackable product to RA which could attract </a:t>
            </a:r>
            <a:r>
              <a:rPr lang="en-US" sz="1600" b="1" i="0" u="none" strike="noStrike" kern="1200" cap="none" spc="0" baseline="0">
                <a:solidFill>
                  <a:srgbClr val="00263A"/>
                </a:solidFill>
                <a:uFillTx/>
                <a:latin typeface="Inter"/>
                <a:ea typeface="Inter"/>
                <a:cs typeface="Inter"/>
              </a:rPr>
              <a:t>more investment in DER’s where they’re needed most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5640">
    <p:spTree>
      <p:nvGrpSpPr>
        <p:cNvPr id="1" name=""/>
        <p:cNvGrpSpPr/>
        <p:nvPr/>
      </p:nvGrpSpPr>
      <p:grpSpPr>
        <a:xfrm>
          <a:off x="0" y="0"/>
          <a:ext cx="0" cy="0"/>
          <a:chOff x="0" y="0"/>
          <a:chExt cx="0" cy="0"/>
        </a:xfrm>
      </p:grpSpPr>
      <p:sp>
        <p:nvSpPr>
          <p:cNvPr id="2" name="Shape 1">
            <a:extLst>
              <a:ext uri="{FF2B5EF4-FFF2-40B4-BE49-F238E27FC236}">
                <a16:creationId xmlns:a16="http://schemas.microsoft.com/office/drawing/2014/main" id="{9D778AF6-8D0E-582E-CD62-66F4330EFA84}"/>
              </a:ext>
            </a:extLst>
          </p:cNvPr>
          <p:cNvSpPr/>
          <p:nvPr/>
        </p:nvSpPr>
        <p:spPr>
          <a:xfrm>
            <a:off x="761996" y="2211979"/>
            <a:ext cx="609603" cy="38103"/>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1FA8DE"/>
              </a:gs>
              <a:gs pos="100000">
                <a:srgbClr val="01C9EF"/>
              </a:gs>
            </a:gsLst>
            <a:lin ang="2700000"/>
          </a:gradFill>
          <a:ln cap="flat">
            <a:no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 name="Text 2">
            <a:extLst>
              <a:ext uri="{FF2B5EF4-FFF2-40B4-BE49-F238E27FC236}">
                <a16:creationId xmlns:a16="http://schemas.microsoft.com/office/drawing/2014/main" id="{F1884ED6-F7A0-8717-1021-333EE81232DC}"/>
              </a:ext>
            </a:extLst>
          </p:cNvPr>
          <p:cNvSpPr/>
          <p:nvPr/>
        </p:nvSpPr>
        <p:spPr>
          <a:xfrm>
            <a:off x="761996" y="2529486"/>
            <a:ext cx="11734796" cy="209553"/>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216" baseline="0">
                <a:solidFill>
                  <a:srgbClr val="1FA8DE"/>
                </a:solidFill>
                <a:uFillTx/>
                <a:latin typeface="Inter" pitchFamily="34"/>
                <a:ea typeface="Inter" pitchFamily="34"/>
                <a:cs typeface="Inter" pitchFamily="34"/>
              </a:rPr>
              <a:t>SUNSPEC ALLIANCE + CLEAN COALITION WEBINAR</a:t>
            </a:r>
            <a:endParaRPr lang="en-US" sz="1200" b="0" i="0" u="none" strike="noStrike" kern="1200" cap="none" spc="0" baseline="0">
              <a:solidFill>
                <a:srgbClr val="000000"/>
              </a:solidFill>
              <a:uFillTx/>
              <a:latin typeface="Aptos"/>
            </a:endParaRPr>
          </a:p>
        </p:txBody>
      </p:sp>
      <p:sp>
        <p:nvSpPr>
          <p:cNvPr id="4" name="Text 3">
            <a:extLst>
              <a:ext uri="{FF2B5EF4-FFF2-40B4-BE49-F238E27FC236}">
                <a16:creationId xmlns:a16="http://schemas.microsoft.com/office/drawing/2014/main" id="{5777DAB5-7FAB-0B99-357D-0F9849B9273B}"/>
              </a:ext>
            </a:extLst>
          </p:cNvPr>
          <p:cNvSpPr/>
          <p:nvPr/>
        </p:nvSpPr>
        <p:spPr>
          <a:xfrm>
            <a:off x="761996" y="2891433"/>
            <a:ext cx="11125203" cy="1398986"/>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4000"/>
              </a:lnSpc>
              <a:spcBef>
                <a:spcPts val="0"/>
              </a:spcBef>
              <a:spcAft>
                <a:spcPts val="0"/>
              </a:spcAft>
              <a:buNone/>
              <a:tabLst/>
              <a:defRPr sz="1800" b="0" i="0" u="none" strike="noStrike" kern="0" cap="none" spc="0" baseline="0">
                <a:solidFill>
                  <a:srgbClr val="000000"/>
                </a:solidFill>
                <a:uFillTx/>
              </a:defRPr>
            </a:pPr>
            <a:r>
              <a:rPr lang="en-US" sz="4400" b="1" i="0" u="none" strike="noStrike" kern="0" cap="none" spc="-104" baseline="0">
                <a:solidFill>
                  <a:srgbClr val="F5F7FA"/>
                </a:solidFill>
                <a:uFillTx/>
                <a:latin typeface="Inter"/>
                <a:ea typeface="Inter" pitchFamily="34"/>
                <a:cs typeface="Arial"/>
              </a:rPr>
              <a:t>From Standards to </a:t>
            </a:r>
            <a:r>
              <a:rPr lang="en-US" sz="4400" b="1" i="0" u="none" strike="noStrike" kern="0" cap="none" spc="-104" baseline="0">
                <a:solidFill>
                  <a:srgbClr val="0AC8EE"/>
                </a:solidFill>
                <a:uFillTx/>
                <a:latin typeface="Inter"/>
                <a:ea typeface="Inter" pitchFamily="34"/>
                <a:cs typeface="Arial"/>
              </a:rPr>
              <a:t>Gigawatt Integrations</a:t>
            </a:r>
            <a:endParaRPr lang="en-US" sz="4400" b="0" i="0" u="none" strike="noStrike" kern="1200" cap="none" spc="0" baseline="0">
              <a:solidFill>
                <a:srgbClr val="0AC8EE"/>
              </a:solidFill>
              <a:uFillTx/>
              <a:latin typeface="Inter"/>
              <a:cs typeface="Arial"/>
            </a:endParaRPr>
          </a:p>
        </p:txBody>
      </p:sp>
      <p:sp>
        <p:nvSpPr>
          <p:cNvPr id="5" name="Text 4">
            <a:extLst>
              <a:ext uri="{FF2B5EF4-FFF2-40B4-BE49-F238E27FC236}">
                <a16:creationId xmlns:a16="http://schemas.microsoft.com/office/drawing/2014/main" id="{35B20CE1-AC9F-B4D0-784A-F77EB78E8313}"/>
              </a:ext>
            </a:extLst>
          </p:cNvPr>
          <p:cNvSpPr/>
          <p:nvPr/>
        </p:nvSpPr>
        <p:spPr>
          <a:xfrm>
            <a:off x="761996" y="4493617"/>
            <a:ext cx="9213274" cy="33655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E3E8F4"/>
                </a:solidFill>
                <a:uFillTx/>
                <a:latin typeface="Inter" pitchFamily="34"/>
                <a:ea typeface="Inter" pitchFamily="34"/>
                <a:cs typeface="Inter" pitchFamily="34"/>
              </a:rPr>
              <a:t>Unlocking DER potential through interoperability and grid-support functions.</a:t>
            </a:r>
            <a:endParaRPr lang="en-US" sz="2000" b="0" i="0" u="none" strike="noStrike" kern="1200" cap="none" spc="0" baseline="0">
              <a:solidFill>
                <a:srgbClr val="000000"/>
              </a:solidFill>
              <a:uFillTx/>
              <a:latin typeface="Aptos"/>
            </a:endParaRPr>
          </a:p>
        </p:txBody>
      </p:sp>
      <p:sp>
        <p:nvSpPr>
          <p:cNvPr id="6" name="Text 5">
            <a:extLst>
              <a:ext uri="{FF2B5EF4-FFF2-40B4-BE49-F238E27FC236}">
                <a16:creationId xmlns:a16="http://schemas.microsoft.com/office/drawing/2014/main" id="{F55FEFA2-EF97-4DA8-0443-5CBF9A432070}"/>
              </a:ext>
            </a:extLst>
          </p:cNvPr>
          <p:cNvSpPr/>
          <p:nvPr/>
        </p:nvSpPr>
        <p:spPr>
          <a:xfrm>
            <a:off x="761996" y="6026152"/>
            <a:ext cx="1733336" cy="22225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Jay Johnson</a:t>
            </a:r>
            <a:endParaRPr lang="en-US" sz="1300" b="0" i="0" u="none" strike="noStrike" kern="1200" cap="none" spc="0" baseline="0">
              <a:solidFill>
                <a:srgbClr val="000000"/>
              </a:solidFill>
              <a:uFillTx/>
              <a:latin typeface="Aptos"/>
            </a:endParaRPr>
          </a:p>
        </p:txBody>
      </p:sp>
      <p:sp>
        <p:nvSpPr>
          <p:cNvPr id="7" name="Text 6">
            <a:extLst>
              <a:ext uri="{FF2B5EF4-FFF2-40B4-BE49-F238E27FC236}">
                <a16:creationId xmlns:a16="http://schemas.microsoft.com/office/drawing/2014/main" id="{DAD61932-1B39-2A97-3041-77B3A7E323A6}"/>
              </a:ext>
            </a:extLst>
          </p:cNvPr>
          <p:cNvSpPr/>
          <p:nvPr/>
        </p:nvSpPr>
        <p:spPr>
          <a:xfrm>
            <a:off x="2666664" y="6026152"/>
            <a:ext cx="2933331" cy="22225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CTO, DER Security Corp</a:t>
            </a:r>
            <a:endParaRPr lang="en-US" sz="1300" b="0" i="0" u="none" strike="noStrike" kern="1200" cap="none" spc="0" baseline="0">
              <a:solidFill>
                <a:srgbClr val="000000"/>
              </a:solidFill>
              <a:uFillTx/>
              <a:latin typeface="Aptos"/>
            </a:endParaRPr>
          </a:p>
        </p:txBody>
      </p:sp>
      <p:sp>
        <p:nvSpPr>
          <p:cNvPr id="8" name="Text 7">
            <a:extLst>
              <a:ext uri="{FF2B5EF4-FFF2-40B4-BE49-F238E27FC236}">
                <a16:creationId xmlns:a16="http://schemas.microsoft.com/office/drawing/2014/main" id="{58EA0BFE-515A-5B01-5181-676DCE65CACC}"/>
              </a:ext>
            </a:extLst>
          </p:cNvPr>
          <p:cNvSpPr/>
          <p:nvPr/>
        </p:nvSpPr>
        <p:spPr>
          <a:xfrm>
            <a:off x="5800002" y="6026152"/>
            <a:ext cx="2399998" cy="22225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September 30, 2026</a:t>
            </a:r>
            <a:endParaRPr lang="en-US" sz="1300" b="0" i="0" u="none" strike="noStrike" kern="1200" cap="none" spc="0" baseline="0">
              <a:solidFill>
                <a:srgbClr val="000000"/>
              </a:solidFill>
              <a:uFillTx/>
              <a:latin typeface="Apto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573E7313-E9A8-5B8A-4266-FD5195505093}"/>
              </a:ext>
            </a:extLst>
          </p:cNvPr>
          <p:cNvSpPr/>
          <p:nvPr/>
        </p:nvSpPr>
        <p:spPr>
          <a:xfrm>
            <a:off x="761996" y="634995"/>
            <a:ext cx="11734796" cy="209553"/>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0" cap="none" spc="216" baseline="0">
                <a:solidFill>
                  <a:srgbClr val="1FA8DE"/>
                </a:solidFill>
                <a:uFillTx/>
                <a:latin typeface="Inter" pitchFamily="34"/>
                <a:ea typeface="Inter" pitchFamily="34"/>
                <a:cs typeface="Inter" pitchFamily="34"/>
              </a:rPr>
              <a:t>IEEE 1547-2018 · THE POWER CONVERTER</a:t>
            </a:r>
            <a:endParaRPr lang="en-US" sz="1100" b="0" i="0" u="none" strike="noStrike" kern="1200" cap="none" spc="0" baseline="0">
              <a:solidFill>
                <a:srgbClr val="000000"/>
              </a:solidFill>
              <a:uFillTx/>
              <a:latin typeface="Aptos"/>
            </a:endParaRPr>
          </a:p>
        </p:txBody>
      </p:sp>
      <p:sp>
        <p:nvSpPr>
          <p:cNvPr id="3" name="Text 2">
            <a:extLst>
              <a:ext uri="{FF2B5EF4-FFF2-40B4-BE49-F238E27FC236}">
                <a16:creationId xmlns:a16="http://schemas.microsoft.com/office/drawing/2014/main" id="{75E6FA17-9AB7-3B4C-0349-846A38A0F5C2}"/>
              </a:ext>
            </a:extLst>
          </p:cNvPr>
          <p:cNvSpPr/>
          <p:nvPr/>
        </p:nvSpPr>
        <p:spPr>
          <a:xfrm>
            <a:off x="761996" y="933446"/>
            <a:ext cx="11734796" cy="546097"/>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400" b="1" i="0" u="none" strike="noStrike" kern="0" cap="none" spc="-34" baseline="0">
                <a:solidFill>
                  <a:srgbClr val="F5F7FA"/>
                </a:solidFill>
                <a:uFillTx/>
                <a:latin typeface="Inter" pitchFamily="34"/>
                <a:ea typeface="Inter" pitchFamily="34"/>
                <a:cs typeface="Inter" pitchFamily="34"/>
              </a:rPr>
              <a:t>DER to Grid Service</a:t>
            </a:r>
            <a:endParaRPr lang="en-US" sz="3400" b="0" i="0" u="none" strike="noStrike" kern="1200" cap="none" spc="0" baseline="0">
              <a:solidFill>
                <a:srgbClr val="000000"/>
              </a:solidFill>
              <a:uFillTx/>
              <a:latin typeface="Aptos"/>
            </a:endParaRPr>
          </a:p>
        </p:txBody>
      </p:sp>
      <p:sp>
        <p:nvSpPr>
          <p:cNvPr id="4" name="TextBox 4">
            <a:extLst>
              <a:ext uri="{FF2B5EF4-FFF2-40B4-BE49-F238E27FC236}">
                <a16:creationId xmlns:a16="http://schemas.microsoft.com/office/drawing/2014/main" id="{DBC863A1-FCF8-B3CB-F7E6-9A9466EAE2E5}"/>
              </a:ext>
            </a:extLst>
          </p:cNvPr>
          <p:cNvSpPr txBox="1"/>
          <p:nvPr/>
        </p:nvSpPr>
        <p:spPr>
          <a:xfrm>
            <a:off x="761996" y="1849721"/>
            <a:ext cx="1987137" cy="153884"/>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none" spc="0" baseline="0">
                <a:solidFill>
                  <a:srgbClr val="1FA8DE"/>
                </a:solidFill>
                <a:uFillTx/>
                <a:latin typeface="Inter"/>
              </a:rPr>
              <a:t>CONVERTER FUNCTIONS</a:t>
            </a:r>
          </a:p>
        </p:txBody>
      </p:sp>
      <p:sp>
        <p:nvSpPr>
          <p:cNvPr id="5" name="TextBox 5">
            <a:extLst>
              <a:ext uri="{FF2B5EF4-FFF2-40B4-BE49-F238E27FC236}">
                <a16:creationId xmlns:a16="http://schemas.microsoft.com/office/drawing/2014/main" id="{CE93F1E1-9F5C-E9D2-752B-EBBA29CFEC04}"/>
              </a:ext>
            </a:extLst>
          </p:cNvPr>
          <p:cNvSpPr txBox="1"/>
          <p:nvPr/>
        </p:nvSpPr>
        <p:spPr>
          <a:xfrm>
            <a:off x="3111337" y="1833262"/>
            <a:ext cx="1858490" cy="153884"/>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none" spc="0" baseline="0">
                <a:solidFill>
                  <a:srgbClr val="1FA8DE"/>
                </a:solidFill>
                <a:uFillTx/>
                <a:latin typeface="Inter"/>
              </a:rPr>
              <a:t>WHAT THE GRID GETS</a:t>
            </a:r>
          </a:p>
        </p:txBody>
      </p:sp>
      <p:sp>
        <p:nvSpPr>
          <p:cNvPr id="6" name="Rounded Rectangle 6">
            <a:extLst>
              <a:ext uri="{FF2B5EF4-FFF2-40B4-BE49-F238E27FC236}">
                <a16:creationId xmlns:a16="http://schemas.microsoft.com/office/drawing/2014/main" id="{172F8926-5FEF-8D83-0A9A-166BEBC1657D}"/>
              </a:ext>
            </a:extLst>
          </p:cNvPr>
          <p:cNvSpPr/>
          <p:nvPr/>
        </p:nvSpPr>
        <p:spPr>
          <a:xfrm>
            <a:off x="761996" y="2133331"/>
            <a:ext cx="148993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7" name="TextBox 7">
            <a:extLst>
              <a:ext uri="{FF2B5EF4-FFF2-40B4-BE49-F238E27FC236}">
                <a16:creationId xmlns:a16="http://schemas.microsoft.com/office/drawing/2014/main" id="{87085278-606F-A542-2EF6-1E0DE7B1C6C9}"/>
              </a:ext>
            </a:extLst>
          </p:cNvPr>
          <p:cNvSpPr txBox="1"/>
          <p:nvPr/>
        </p:nvSpPr>
        <p:spPr>
          <a:xfrm>
            <a:off x="935330" y="2179417"/>
            <a:ext cx="1346417" cy="507830"/>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Volt-VAR,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Volt-Watt,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power factor</a:t>
            </a:r>
          </a:p>
        </p:txBody>
      </p:sp>
      <p:sp>
        <p:nvSpPr>
          <p:cNvPr id="8" name="Rounded Rectangle 8">
            <a:extLst>
              <a:ext uri="{FF2B5EF4-FFF2-40B4-BE49-F238E27FC236}">
                <a16:creationId xmlns:a16="http://schemas.microsoft.com/office/drawing/2014/main" id="{870630E8-5DBC-18C7-0527-1E96AA3369BF}"/>
              </a:ext>
            </a:extLst>
          </p:cNvPr>
          <p:cNvSpPr/>
          <p:nvPr/>
        </p:nvSpPr>
        <p:spPr>
          <a:xfrm>
            <a:off x="3105393" y="2122816"/>
            <a:ext cx="154366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9" name="TextBox 9">
            <a:extLst>
              <a:ext uri="{FF2B5EF4-FFF2-40B4-BE49-F238E27FC236}">
                <a16:creationId xmlns:a16="http://schemas.microsoft.com/office/drawing/2014/main" id="{583A9683-5857-C158-B754-470081096308}"/>
              </a:ext>
            </a:extLst>
          </p:cNvPr>
          <p:cNvSpPr txBox="1"/>
          <p:nvPr/>
        </p:nvSpPr>
        <p:spPr>
          <a:xfrm>
            <a:off x="3278727" y="2253538"/>
            <a:ext cx="1400147" cy="338556"/>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Voltage held within ANSI C84.1</a:t>
            </a:r>
          </a:p>
        </p:txBody>
      </p:sp>
      <p:sp>
        <p:nvSpPr>
          <p:cNvPr id="10" name="Rounded Rectangle 10">
            <a:extLst>
              <a:ext uri="{FF2B5EF4-FFF2-40B4-BE49-F238E27FC236}">
                <a16:creationId xmlns:a16="http://schemas.microsoft.com/office/drawing/2014/main" id="{BB9E5903-A580-5400-8D5F-F7826FEA91BD}"/>
              </a:ext>
            </a:extLst>
          </p:cNvPr>
          <p:cNvSpPr/>
          <p:nvPr/>
        </p:nvSpPr>
        <p:spPr>
          <a:xfrm>
            <a:off x="761996" y="2886669"/>
            <a:ext cx="148993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11" name="TextBox 11">
            <a:extLst>
              <a:ext uri="{FF2B5EF4-FFF2-40B4-BE49-F238E27FC236}">
                <a16:creationId xmlns:a16="http://schemas.microsoft.com/office/drawing/2014/main" id="{DFFB26DA-FBDC-2E9C-7D26-DF594F5F8EBB}"/>
              </a:ext>
            </a:extLst>
          </p:cNvPr>
          <p:cNvSpPr txBox="1"/>
          <p:nvPr/>
        </p:nvSpPr>
        <p:spPr>
          <a:xfrm>
            <a:off x="935330" y="2932755"/>
            <a:ext cx="1346417" cy="507830"/>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Freq-Watt,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fast frequency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response</a:t>
            </a:r>
          </a:p>
        </p:txBody>
      </p:sp>
      <p:sp>
        <p:nvSpPr>
          <p:cNvPr id="12" name="Rounded Rectangle 12">
            <a:extLst>
              <a:ext uri="{FF2B5EF4-FFF2-40B4-BE49-F238E27FC236}">
                <a16:creationId xmlns:a16="http://schemas.microsoft.com/office/drawing/2014/main" id="{3C54A857-F717-0FB2-3EDC-EFD2D9D391B1}"/>
              </a:ext>
            </a:extLst>
          </p:cNvPr>
          <p:cNvSpPr/>
          <p:nvPr/>
        </p:nvSpPr>
        <p:spPr>
          <a:xfrm>
            <a:off x="3105393" y="2876144"/>
            <a:ext cx="154366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13" name="TextBox 13">
            <a:extLst>
              <a:ext uri="{FF2B5EF4-FFF2-40B4-BE49-F238E27FC236}">
                <a16:creationId xmlns:a16="http://schemas.microsoft.com/office/drawing/2014/main" id="{238738B0-2DE0-B792-E2D9-1B52E73F5D45}"/>
              </a:ext>
            </a:extLst>
          </p:cNvPr>
          <p:cNvSpPr txBox="1"/>
          <p:nvPr/>
        </p:nvSpPr>
        <p:spPr>
          <a:xfrm>
            <a:off x="3278727" y="3006867"/>
            <a:ext cx="1400147" cy="338556"/>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Frequency support without reserve</a:t>
            </a:r>
          </a:p>
        </p:txBody>
      </p:sp>
      <p:sp>
        <p:nvSpPr>
          <p:cNvPr id="14" name="Rounded Rectangle 14">
            <a:extLst>
              <a:ext uri="{FF2B5EF4-FFF2-40B4-BE49-F238E27FC236}">
                <a16:creationId xmlns:a16="http://schemas.microsoft.com/office/drawing/2014/main" id="{41FB5CCB-8129-945E-53AC-9602E32CA695}"/>
              </a:ext>
            </a:extLst>
          </p:cNvPr>
          <p:cNvSpPr/>
          <p:nvPr/>
        </p:nvSpPr>
        <p:spPr>
          <a:xfrm>
            <a:off x="761996" y="3639997"/>
            <a:ext cx="148993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15" name="TextBox 15">
            <a:extLst>
              <a:ext uri="{FF2B5EF4-FFF2-40B4-BE49-F238E27FC236}">
                <a16:creationId xmlns:a16="http://schemas.microsoft.com/office/drawing/2014/main" id="{BAE80317-AB84-08E7-336C-726FA6788524}"/>
              </a:ext>
            </a:extLst>
          </p:cNvPr>
          <p:cNvSpPr txBox="1"/>
          <p:nvPr/>
        </p:nvSpPr>
        <p:spPr>
          <a:xfrm>
            <a:off x="935330" y="3770720"/>
            <a:ext cx="1193849" cy="338556"/>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Voltage and freq ride-through</a:t>
            </a:r>
          </a:p>
        </p:txBody>
      </p:sp>
      <p:sp>
        <p:nvSpPr>
          <p:cNvPr id="16" name="Rounded Rectangle 16">
            <a:extLst>
              <a:ext uri="{FF2B5EF4-FFF2-40B4-BE49-F238E27FC236}">
                <a16:creationId xmlns:a16="http://schemas.microsoft.com/office/drawing/2014/main" id="{D574F5B5-76E1-5D63-A91E-9AE7B65BC627}"/>
              </a:ext>
            </a:extLst>
          </p:cNvPr>
          <p:cNvSpPr/>
          <p:nvPr/>
        </p:nvSpPr>
        <p:spPr>
          <a:xfrm>
            <a:off x="3105393" y="3629482"/>
            <a:ext cx="154366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17" name="TextBox 17">
            <a:extLst>
              <a:ext uri="{FF2B5EF4-FFF2-40B4-BE49-F238E27FC236}">
                <a16:creationId xmlns:a16="http://schemas.microsoft.com/office/drawing/2014/main" id="{5F4625DB-36A8-582E-FB69-947E8F65DE2F}"/>
              </a:ext>
            </a:extLst>
          </p:cNvPr>
          <p:cNvSpPr txBox="1"/>
          <p:nvPr/>
        </p:nvSpPr>
        <p:spPr>
          <a:xfrm>
            <a:off x="3278727" y="3760204"/>
            <a:ext cx="1236433" cy="338556"/>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Ride-through instead of mass tripping</a:t>
            </a:r>
          </a:p>
        </p:txBody>
      </p:sp>
      <p:sp>
        <p:nvSpPr>
          <p:cNvPr id="18" name="Rounded Rectangle 18">
            <a:extLst>
              <a:ext uri="{FF2B5EF4-FFF2-40B4-BE49-F238E27FC236}">
                <a16:creationId xmlns:a16="http://schemas.microsoft.com/office/drawing/2014/main" id="{99EACE6A-308B-941C-ECFF-5C92DEE62532}"/>
              </a:ext>
            </a:extLst>
          </p:cNvPr>
          <p:cNvSpPr/>
          <p:nvPr/>
        </p:nvSpPr>
        <p:spPr>
          <a:xfrm>
            <a:off x="761996" y="4393335"/>
            <a:ext cx="148993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19" name="TextBox 19">
            <a:extLst>
              <a:ext uri="{FF2B5EF4-FFF2-40B4-BE49-F238E27FC236}">
                <a16:creationId xmlns:a16="http://schemas.microsoft.com/office/drawing/2014/main" id="{65CDEFC0-CEC7-2DCB-D3CC-21FFA515005D}"/>
              </a:ext>
            </a:extLst>
          </p:cNvPr>
          <p:cNvSpPr txBox="1"/>
          <p:nvPr/>
        </p:nvSpPr>
        <p:spPr>
          <a:xfrm>
            <a:off x="935330" y="4439421"/>
            <a:ext cx="1346417" cy="507830"/>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Active power limit, ramp rate,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schedules</a:t>
            </a:r>
          </a:p>
        </p:txBody>
      </p:sp>
      <p:sp>
        <p:nvSpPr>
          <p:cNvPr id="20" name="Rounded Rectangle 20">
            <a:extLst>
              <a:ext uri="{FF2B5EF4-FFF2-40B4-BE49-F238E27FC236}">
                <a16:creationId xmlns:a16="http://schemas.microsoft.com/office/drawing/2014/main" id="{10731B7C-BC77-ACF5-5DAA-77EEC647B85A}"/>
              </a:ext>
            </a:extLst>
          </p:cNvPr>
          <p:cNvSpPr/>
          <p:nvPr/>
        </p:nvSpPr>
        <p:spPr>
          <a:xfrm>
            <a:off x="3105393" y="4382810"/>
            <a:ext cx="1543662" cy="600001"/>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21A2C"/>
          </a:solidFill>
          <a:ln w="8467" cap="flat">
            <a:solidFill>
              <a:srgbClr val="63B3FF"/>
            </a:solidFill>
            <a:prstDash val="solid"/>
            <a:miter/>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1200" cap="none" spc="0" baseline="0">
              <a:solidFill>
                <a:srgbClr val="FFFFFF"/>
              </a:solidFill>
              <a:uFillTx/>
              <a:latin typeface="Aptos"/>
            </a:endParaRPr>
          </a:p>
        </p:txBody>
      </p:sp>
      <p:sp>
        <p:nvSpPr>
          <p:cNvPr id="21" name="TextBox 21">
            <a:extLst>
              <a:ext uri="{FF2B5EF4-FFF2-40B4-BE49-F238E27FC236}">
                <a16:creationId xmlns:a16="http://schemas.microsoft.com/office/drawing/2014/main" id="{8709577C-A959-3D30-E6F9-C0BE2CD36E87}"/>
              </a:ext>
            </a:extLst>
          </p:cNvPr>
          <p:cNvSpPr txBox="1"/>
          <p:nvPr/>
        </p:nvSpPr>
        <p:spPr>
          <a:xfrm>
            <a:off x="3278727" y="4513533"/>
            <a:ext cx="1400147" cy="338556"/>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1" i="0" u="none" strike="noStrike" kern="1200" cap="none" spc="0" baseline="0">
                <a:solidFill>
                  <a:srgbClr val="F5F7FA"/>
                </a:solidFill>
                <a:uFillTx/>
                <a:latin typeface="Inter"/>
              </a:rPr>
              <a:t>Headroom and congestion relief</a:t>
            </a:r>
          </a:p>
        </p:txBody>
      </p:sp>
      <p:cxnSp>
        <p:nvCxnSpPr>
          <p:cNvPr id="22" name="Connector 22">
            <a:extLst>
              <a:ext uri="{FF2B5EF4-FFF2-40B4-BE49-F238E27FC236}">
                <a16:creationId xmlns:a16="http://schemas.microsoft.com/office/drawing/2014/main" id="{07B45B7C-E783-9089-C390-DDA2C5A56E68}"/>
              </a:ext>
            </a:extLst>
          </p:cNvPr>
          <p:cNvCxnSpPr/>
          <p:nvPr/>
        </p:nvCxnSpPr>
        <p:spPr>
          <a:xfrm>
            <a:off x="2324304" y="3545019"/>
            <a:ext cx="738606" cy="0"/>
          </a:xfrm>
          <a:prstGeom prst="straightConnector1">
            <a:avLst/>
          </a:prstGeom>
          <a:noFill/>
          <a:ln w="14813" cap="flat">
            <a:solidFill>
              <a:srgbClr val="63B3FF"/>
            </a:solidFill>
            <a:prstDash val="solid"/>
            <a:miter/>
            <a:tailEnd type="arrow"/>
          </a:ln>
          <a:effectLst>
            <a:outerShdw dist="22997" dir="5400000" algn="tl">
              <a:srgbClr val="000000">
                <a:alpha val="35000"/>
              </a:srgbClr>
            </a:outerShdw>
          </a:effectLst>
        </p:spPr>
      </p:cxnSp>
      <p:sp>
        <p:nvSpPr>
          <p:cNvPr id="23" name="TextBox 23">
            <a:extLst>
              <a:ext uri="{FF2B5EF4-FFF2-40B4-BE49-F238E27FC236}">
                <a16:creationId xmlns:a16="http://schemas.microsoft.com/office/drawing/2014/main" id="{87684049-70ED-760B-5340-4D153055C73C}"/>
              </a:ext>
            </a:extLst>
          </p:cNvPr>
          <p:cNvSpPr txBox="1"/>
          <p:nvPr/>
        </p:nvSpPr>
        <p:spPr>
          <a:xfrm>
            <a:off x="2316632" y="3289910"/>
            <a:ext cx="753950" cy="153884"/>
          </a:xfrm>
          <a:prstGeom prst="rect">
            <a:avLst/>
          </a:prstGeom>
          <a:noFill/>
          <a:ln cap="flat">
            <a:noFill/>
          </a:ln>
          <a:effectLst>
            <a:outerShdw dist="22997" dir="5400000" algn="tl">
              <a:srgbClr val="000000">
                <a:alpha val="35000"/>
              </a:srgbClr>
            </a:outerShdw>
          </a:effectLst>
        </p:spPr>
        <p:txBody>
          <a:bodyPr vert="horz" wrap="square" lIns="0" tIns="0" rIns="0" bIns="0" anchor="ctr"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none" spc="0" baseline="0">
                <a:solidFill>
                  <a:srgbClr val="1FA8DE"/>
                </a:solidFill>
                <a:uFillTx/>
                <a:latin typeface="Inter"/>
              </a:rPr>
              <a:t>IEEE 1547</a:t>
            </a:r>
          </a:p>
        </p:txBody>
      </p:sp>
      <p:sp>
        <p:nvSpPr>
          <p:cNvPr id="24" name="TextBox 24">
            <a:extLst>
              <a:ext uri="{FF2B5EF4-FFF2-40B4-BE49-F238E27FC236}">
                <a16:creationId xmlns:a16="http://schemas.microsoft.com/office/drawing/2014/main" id="{21F931F0-C6DD-EBCA-AF82-9B8FC00057E6}"/>
              </a:ext>
            </a:extLst>
          </p:cNvPr>
          <p:cNvSpPr txBox="1"/>
          <p:nvPr/>
        </p:nvSpPr>
        <p:spPr>
          <a:xfrm>
            <a:off x="761996" y="5519492"/>
            <a:ext cx="3447800" cy="174339"/>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33" b="0" i="0" u="none" strike="noStrike" kern="1200" cap="none" spc="0" baseline="0">
                <a:solidFill>
                  <a:srgbClr val="E3E8F4"/>
                </a:solidFill>
                <a:uFillTx/>
                <a:latin typeface="Inter"/>
              </a:rPr>
              <a:t>Autonomous functions deliver sub-second services.</a:t>
            </a:r>
          </a:p>
        </p:txBody>
      </p:sp>
      <p:pic>
        <p:nvPicPr>
          <p:cNvPr id="25" name="Picture 26">
            <a:extLst>
              <a:ext uri="{FF2B5EF4-FFF2-40B4-BE49-F238E27FC236}">
                <a16:creationId xmlns:a16="http://schemas.microsoft.com/office/drawing/2014/main" id="{7C614843-A074-9676-B5B1-DEC744BBF33D}"/>
              </a:ext>
            </a:extLst>
          </p:cNvPr>
          <p:cNvPicPr>
            <a:picLocks noChangeAspect="1"/>
          </p:cNvPicPr>
          <p:nvPr/>
        </p:nvPicPr>
        <p:blipFill>
          <a:blip r:embed="rId3"/>
          <a:srcRect t="8095"/>
          <a:stretch>
            <a:fillRect/>
          </a:stretch>
        </p:blipFill>
        <p:spPr>
          <a:xfrm>
            <a:off x="5012375" y="489048"/>
            <a:ext cx="7124703" cy="6302822"/>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5642">
    <p:spTree>
      <p:nvGrpSpPr>
        <p:cNvPr id="1" name=""/>
        <p:cNvGrpSpPr/>
        <p:nvPr/>
      </p:nvGrpSpPr>
      <p:grpSpPr>
        <a:xfrm>
          <a:off x="0" y="0"/>
          <a:ext cx="0" cy="0"/>
          <a:chOff x="0" y="0"/>
          <a:chExt cx="0" cy="0"/>
        </a:xfrm>
      </p:grpSpPr>
      <p:sp>
        <p:nvSpPr>
          <p:cNvPr id="2" name="Text 4">
            <a:extLst>
              <a:ext uri="{FF2B5EF4-FFF2-40B4-BE49-F238E27FC236}">
                <a16:creationId xmlns:a16="http://schemas.microsoft.com/office/drawing/2014/main" id="{8B9FAC34-6A22-4460-4E73-C6C73C00004C}"/>
              </a:ext>
            </a:extLst>
          </p:cNvPr>
          <p:cNvSpPr/>
          <p:nvPr/>
        </p:nvSpPr>
        <p:spPr>
          <a:xfrm>
            <a:off x="755788" y="2433209"/>
            <a:ext cx="210046" cy="273048"/>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1FA8DE"/>
                </a:solidFill>
                <a:uFillTx/>
                <a:latin typeface="Inter" pitchFamily="34"/>
                <a:ea typeface="Inter" pitchFamily="34"/>
                <a:cs typeface="Inter" pitchFamily="34"/>
              </a:rPr>
              <a:t>▸</a:t>
            </a:r>
            <a:endParaRPr lang="en-US" sz="1500" b="0" i="0" u="none" strike="noStrike" kern="1200" cap="none" spc="0" baseline="0">
              <a:solidFill>
                <a:srgbClr val="000000"/>
              </a:solidFill>
              <a:uFillTx/>
              <a:latin typeface="Aptos"/>
            </a:endParaRPr>
          </a:p>
        </p:txBody>
      </p:sp>
      <p:sp>
        <p:nvSpPr>
          <p:cNvPr id="3" name="Text 6">
            <a:extLst>
              <a:ext uri="{FF2B5EF4-FFF2-40B4-BE49-F238E27FC236}">
                <a16:creationId xmlns:a16="http://schemas.microsoft.com/office/drawing/2014/main" id="{EB77FE9B-CCEF-71DA-A3A9-E3922A5D7ACC}"/>
              </a:ext>
            </a:extLst>
          </p:cNvPr>
          <p:cNvSpPr/>
          <p:nvPr/>
        </p:nvSpPr>
        <p:spPr>
          <a:xfrm>
            <a:off x="755788" y="2772396"/>
            <a:ext cx="210046" cy="273048"/>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1FA8DE"/>
                </a:solidFill>
                <a:uFillTx/>
                <a:latin typeface="Inter" pitchFamily="34"/>
                <a:ea typeface="Inter" pitchFamily="34"/>
                <a:cs typeface="Inter" pitchFamily="34"/>
              </a:rPr>
              <a:t>▸</a:t>
            </a:r>
            <a:endParaRPr lang="en-US" sz="1500" b="0" i="0" u="none" strike="noStrike" kern="1200" cap="none" spc="0" baseline="0">
              <a:solidFill>
                <a:srgbClr val="000000"/>
              </a:solidFill>
              <a:uFillTx/>
              <a:latin typeface="Aptos"/>
            </a:endParaRPr>
          </a:p>
        </p:txBody>
      </p:sp>
      <p:sp>
        <p:nvSpPr>
          <p:cNvPr id="4" name="Text 8">
            <a:extLst>
              <a:ext uri="{FF2B5EF4-FFF2-40B4-BE49-F238E27FC236}">
                <a16:creationId xmlns:a16="http://schemas.microsoft.com/office/drawing/2014/main" id="{1B52617A-41F0-1DA2-E6BF-C4B6AAF1DDDA}"/>
              </a:ext>
            </a:extLst>
          </p:cNvPr>
          <p:cNvSpPr/>
          <p:nvPr/>
        </p:nvSpPr>
        <p:spPr>
          <a:xfrm>
            <a:off x="755788" y="3099047"/>
            <a:ext cx="210046" cy="273048"/>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1FA8DE"/>
                </a:solidFill>
                <a:uFillTx/>
                <a:latin typeface="Inter" pitchFamily="34"/>
                <a:ea typeface="Inter" pitchFamily="34"/>
                <a:cs typeface="Inter" pitchFamily="34"/>
              </a:rPr>
              <a:t>▸</a:t>
            </a:r>
            <a:endParaRPr lang="en-US" sz="1500" b="0" i="0" u="none" strike="noStrike" kern="1200" cap="none" spc="0" baseline="0">
              <a:solidFill>
                <a:srgbClr val="000000"/>
              </a:solidFill>
              <a:uFillTx/>
              <a:latin typeface="Aptos"/>
            </a:endParaRPr>
          </a:p>
        </p:txBody>
      </p:sp>
      <p:sp>
        <p:nvSpPr>
          <p:cNvPr id="5" name="Text 1">
            <a:extLst>
              <a:ext uri="{FF2B5EF4-FFF2-40B4-BE49-F238E27FC236}">
                <a16:creationId xmlns:a16="http://schemas.microsoft.com/office/drawing/2014/main" id="{55D462E1-36B3-55E9-B4FC-B9CC36232DC7}"/>
              </a:ext>
            </a:extLst>
          </p:cNvPr>
          <p:cNvSpPr/>
          <p:nvPr/>
        </p:nvSpPr>
        <p:spPr>
          <a:xfrm>
            <a:off x="761996" y="634995"/>
            <a:ext cx="11734796" cy="209553"/>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216" baseline="0">
                <a:solidFill>
                  <a:srgbClr val="1FA8DE"/>
                </a:solidFill>
                <a:uFillTx/>
                <a:latin typeface="Inter" pitchFamily="34"/>
                <a:ea typeface="Inter" pitchFamily="34"/>
                <a:cs typeface="Inter" pitchFamily="34"/>
              </a:rPr>
              <a:t>CEC GFO-25-301 · DRIVES</a:t>
            </a:r>
            <a:endParaRPr lang="en-US" sz="1200" b="0" i="0" u="none" strike="noStrike" kern="1200" cap="none" spc="0" baseline="0">
              <a:solidFill>
                <a:srgbClr val="000000"/>
              </a:solidFill>
              <a:uFillTx/>
              <a:latin typeface="Aptos"/>
            </a:endParaRPr>
          </a:p>
        </p:txBody>
      </p:sp>
      <p:sp>
        <p:nvSpPr>
          <p:cNvPr id="6" name="Text 2">
            <a:extLst>
              <a:ext uri="{FF2B5EF4-FFF2-40B4-BE49-F238E27FC236}">
                <a16:creationId xmlns:a16="http://schemas.microsoft.com/office/drawing/2014/main" id="{3888EFD5-9043-B9F1-D1F9-304B6369C6D9}"/>
              </a:ext>
            </a:extLst>
          </p:cNvPr>
          <p:cNvSpPr/>
          <p:nvPr/>
        </p:nvSpPr>
        <p:spPr>
          <a:xfrm>
            <a:off x="761996" y="933446"/>
            <a:ext cx="6182258" cy="546097"/>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400" b="1" i="0" u="none" strike="noStrike" kern="0" cap="none" spc="-34" baseline="0">
                <a:solidFill>
                  <a:srgbClr val="F5F7FA"/>
                </a:solidFill>
                <a:uFillTx/>
                <a:latin typeface="Inter" pitchFamily="34"/>
                <a:ea typeface="Inter" pitchFamily="34"/>
                <a:cs typeface="Inter" pitchFamily="34"/>
              </a:rPr>
              <a:t>Energizing school bus depots</a:t>
            </a:r>
            <a:endParaRPr lang="en-US" sz="3400" b="0" i="0" u="none" strike="noStrike" kern="1200" cap="none" spc="0" baseline="0">
              <a:solidFill>
                <a:srgbClr val="000000"/>
              </a:solidFill>
              <a:uFillTx/>
              <a:latin typeface="Aptos"/>
            </a:endParaRPr>
          </a:p>
        </p:txBody>
      </p:sp>
      <p:sp>
        <p:nvSpPr>
          <p:cNvPr id="7" name="Text 3">
            <a:extLst>
              <a:ext uri="{FF2B5EF4-FFF2-40B4-BE49-F238E27FC236}">
                <a16:creationId xmlns:a16="http://schemas.microsoft.com/office/drawing/2014/main" id="{83726757-B65D-0941-E78B-592F62A1D9F0}"/>
              </a:ext>
            </a:extLst>
          </p:cNvPr>
          <p:cNvSpPr/>
          <p:nvPr/>
        </p:nvSpPr>
        <p:spPr>
          <a:xfrm>
            <a:off x="757406" y="1702850"/>
            <a:ext cx="6013560" cy="1263280"/>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F5F7FA"/>
                </a:solidFill>
                <a:uFillTx/>
                <a:latin typeface="Inter" pitchFamily="34"/>
                <a:ea typeface="Inter" pitchFamily="34"/>
                <a:cs typeface="Inter" pitchFamily="34"/>
              </a:rPr>
              <a:t>CEC is funding IEEE 2030.5 native networks. We can energize depots under dynamic limits while the service upgrade waits.</a:t>
            </a:r>
            <a:endParaRPr lang="en-US" sz="1600" b="0" i="0" u="none" strike="noStrike" kern="1200" cap="none" spc="0" baseline="0">
              <a:solidFill>
                <a:srgbClr val="000000"/>
              </a:solidFill>
              <a:uFillTx/>
              <a:latin typeface="Aptos"/>
            </a:endParaRPr>
          </a:p>
        </p:txBody>
      </p:sp>
      <p:sp>
        <p:nvSpPr>
          <p:cNvPr id="8" name="Text 5">
            <a:extLst>
              <a:ext uri="{FF2B5EF4-FFF2-40B4-BE49-F238E27FC236}">
                <a16:creationId xmlns:a16="http://schemas.microsoft.com/office/drawing/2014/main" id="{CFE3414C-A9EB-CF87-4597-9E206608F158}"/>
              </a:ext>
            </a:extLst>
          </p:cNvPr>
          <p:cNvSpPr/>
          <p:nvPr/>
        </p:nvSpPr>
        <p:spPr>
          <a:xfrm>
            <a:off x="1029330" y="2379881"/>
            <a:ext cx="5066662" cy="46666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Grid-forming PV, with the buses themselves as the storage.</a:t>
            </a:r>
            <a:endParaRPr lang="en-US" sz="1300" b="0" i="0" u="none" strike="noStrike" kern="1200" cap="none" spc="0" baseline="0">
              <a:solidFill>
                <a:srgbClr val="000000"/>
              </a:solidFill>
              <a:uFillTx/>
              <a:latin typeface="Aptos"/>
            </a:endParaRPr>
          </a:p>
        </p:txBody>
      </p:sp>
      <p:sp>
        <p:nvSpPr>
          <p:cNvPr id="9" name="Text 7">
            <a:extLst>
              <a:ext uri="{FF2B5EF4-FFF2-40B4-BE49-F238E27FC236}">
                <a16:creationId xmlns:a16="http://schemas.microsoft.com/office/drawing/2014/main" id="{3DD647F1-2165-12BA-F970-509C432C9814}"/>
              </a:ext>
            </a:extLst>
          </p:cNvPr>
          <p:cNvSpPr/>
          <p:nvPr/>
        </p:nvSpPr>
        <p:spPr>
          <a:xfrm>
            <a:off x="1029330" y="2719059"/>
            <a:ext cx="5066662" cy="46666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IEEE 2030.5 FlexConnect gateway to PG&amp;E and SCE.</a:t>
            </a:r>
            <a:endParaRPr lang="en-US" sz="1300" b="0" i="0" u="none" strike="noStrike" kern="1200" cap="none" spc="0" baseline="0">
              <a:solidFill>
                <a:srgbClr val="000000"/>
              </a:solidFill>
              <a:uFillTx/>
              <a:latin typeface="Aptos"/>
            </a:endParaRPr>
          </a:p>
        </p:txBody>
      </p:sp>
      <p:sp>
        <p:nvSpPr>
          <p:cNvPr id="10" name="Text 9">
            <a:extLst>
              <a:ext uri="{FF2B5EF4-FFF2-40B4-BE49-F238E27FC236}">
                <a16:creationId xmlns:a16="http://schemas.microsoft.com/office/drawing/2014/main" id="{D9E8AF31-DD55-326C-C890-C1E5F7B84C5C}"/>
              </a:ext>
            </a:extLst>
          </p:cNvPr>
          <p:cNvSpPr/>
          <p:nvPr/>
        </p:nvSpPr>
        <p:spPr>
          <a:xfrm>
            <a:off x="1029330" y="3045710"/>
            <a:ext cx="5066662" cy="46666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a:ea typeface="Inter" pitchFamily="34"/>
                <a:cs typeface="Inter" pitchFamily="34"/>
              </a:rPr>
              <a:t>EVGateway prime, Zum, DERSec.</a:t>
            </a:r>
            <a:endParaRPr lang="en-US" sz="1300" b="0" i="0" u="none" strike="noStrike" kern="1200" cap="none" spc="0" baseline="0">
              <a:solidFill>
                <a:srgbClr val="000000"/>
              </a:solidFill>
              <a:uFillTx/>
              <a:latin typeface="Inter"/>
            </a:endParaRPr>
          </a:p>
        </p:txBody>
      </p:sp>
      <p:sp>
        <p:nvSpPr>
          <p:cNvPr id="11" name="Text 9">
            <a:extLst>
              <a:ext uri="{FF2B5EF4-FFF2-40B4-BE49-F238E27FC236}">
                <a16:creationId xmlns:a16="http://schemas.microsoft.com/office/drawing/2014/main" id="{69040288-F311-9CFC-EDFB-16BD460254FD}"/>
              </a:ext>
            </a:extLst>
          </p:cNvPr>
          <p:cNvSpPr/>
          <p:nvPr/>
        </p:nvSpPr>
        <p:spPr>
          <a:xfrm>
            <a:off x="4186827" y="3939271"/>
            <a:ext cx="2660355" cy="2174946"/>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Example: UL 3141 PCS behind 4000 A service in San Francisco: installation of 226 Direct Current Fast Charging (DCFC) stations, consisting of (203) 30 kW and (23) 60 kW chargers.</a:t>
            </a: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endParaRPr lang="en-US" sz="1300" b="0" i="0" u="none" strike="noStrike" kern="1200" cap="none" spc="0" baseline="0">
              <a:solidFill>
                <a:srgbClr val="E3E8F4"/>
              </a:solidFill>
              <a:uFillTx/>
              <a:latin typeface="Inter" pitchFamily="34"/>
              <a:ea typeface="Inter" pitchFamily="34"/>
              <a:cs typeface="Inter" pitchFamily="34"/>
            </a:endParaRPr>
          </a:p>
        </p:txBody>
      </p:sp>
      <p:pic>
        <p:nvPicPr>
          <p:cNvPr id="12" name="Picture 21">
            <a:extLst>
              <a:ext uri="{FF2B5EF4-FFF2-40B4-BE49-F238E27FC236}">
                <a16:creationId xmlns:a16="http://schemas.microsoft.com/office/drawing/2014/main" id="{534728F7-319F-36D0-022A-2DC7EE17516F}"/>
              </a:ext>
            </a:extLst>
          </p:cNvPr>
          <p:cNvPicPr>
            <a:picLocks noChangeAspect="1"/>
          </p:cNvPicPr>
          <p:nvPr/>
        </p:nvPicPr>
        <p:blipFill>
          <a:blip r:embed="rId3"/>
          <a:stretch>
            <a:fillRect/>
          </a:stretch>
        </p:blipFill>
        <p:spPr>
          <a:xfrm>
            <a:off x="6944255" y="0"/>
            <a:ext cx="5247741" cy="6858000"/>
          </a:xfrm>
          <a:prstGeom prst="rect">
            <a:avLst/>
          </a:prstGeom>
          <a:noFill/>
          <a:ln cap="flat">
            <a:noFill/>
          </a:ln>
          <a:effectLst>
            <a:outerShdw dist="22997" dir="5400000" algn="tl">
              <a:srgbClr val="000000">
                <a:alpha val="35000"/>
              </a:srgbClr>
            </a:outerShdw>
          </a:effectLst>
        </p:spPr>
      </p:pic>
      <p:pic>
        <p:nvPicPr>
          <p:cNvPr id="13" name="Picture 23">
            <a:extLst>
              <a:ext uri="{FF2B5EF4-FFF2-40B4-BE49-F238E27FC236}">
                <a16:creationId xmlns:a16="http://schemas.microsoft.com/office/drawing/2014/main" id="{BC6B01C3-66A5-5118-AB65-F1EC8D3C76AB}"/>
              </a:ext>
            </a:extLst>
          </p:cNvPr>
          <p:cNvPicPr>
            <a:picLocks noChangeAspect="1"/>
          </p:cNvPicPr>
          <p:nvPr/>
        </p:nvPicPr>
        <p:blipFill>
          <a:blip r:embed="rId4"/>
          <a:stretch>
            <a:fillRect/>
          </a:stretch>
        </p:blipFill>
        <p:spPr>
          <a:xfrm>
            <a:off x="391546" y="3524911"/>
            <a:ext cx="3698199" cy="3180859"/>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5643">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DDD6375C-97DB-2137-1AB6-337F51DDC470}"/>
              </a:ext>
            </a:extLst>
          </p:cNvPr>
          <p:cNvPicPr>
            <a:picLocks noChangeAspect="1"/>
          </p:cNvPicPr>
          <p:nvPr/>
        </p:nvPicPr>
        <p:blipFill>
          <a:blip r:embed="rId2"/>
          <a:stretch>
            <a:fillRect/>
          </a:stretch>
        </p:blipFill>
        <p:spPr>
          <a:xfrm>
            <a:off x="-41559" y="-18324"/>
            <a:ext cx="12233565" cy="6871304"/>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ext 4">
            <a:extLst>
              <a:ext uri="{FF2B5EF4-FFF2-40B4-BE49-F238E27FC236}">
                <a16:creationId xmlns:a16="http://schemas.microsoft.com/office/drawing/2014/main" id="{5A9A5B2C-808C-2DAE-154D-56ED8872B552}"/>
              </a:ext>
            </a:extLst>
          </p:cNvPr>
          <p:cNvSpPr/>
          <p:nvPr/>
        </p:nvSpPr>
        <p:spPr>
          <a:xfrm>
            <a:off x="761996" y="2254325"/>
            <a:ext cx="210046" cy="273048"/>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1FA8DE"/>
                </a:solidFill>
                <a:uFillTx/>
                <a:latin typeface="Inter" pitchFamily="34"/>
                <a:ea typeface="Inter" pitchFamily="34"/>
                <a:cs typeface="Inter" pitchFamily="34"/>
              </a:rPr>
              <a:t>▸</a:t>
            </a:r>
            <a:endParaRPr lang="en-US" sz="1500" b="0" i="0" u="none" strike="noStrike" kern="1200" cap="none" spc="0" baseline="0">
              <a:solidFill>
                <a:srgbClr val="000000"/>
              </a:solidFill>
              <a:uFillTx/>
              <a:latin typeface="Aptos"/>
            </a:endParaRPr>
          </a:p>
        </p:txBody>
      </p:sp>
      <p:sp>
        <p:nvSpPr>
          <p:cNvPr id="3" name="Text 6">
            <a:extLst>
              <a:ext uri="{FF2B5EF4-FFF2-40B4-BE49-F238E27FC236}">
                <a16:creationId xmlns:a16="http://schemas.microsoft.com/office/drawing/2014/main" id="{E59A3244-1AD5-F45B-F2A4-B319526799EC}"/>
              </a:ext>
            </a:extLst>
          </p:cNvPr>
          <p:cNvSpPr/>
          <p:nvPr/>
        </p:nvSpPr>
        <p:spPr>
          <a:xfrm>
            <a:off x="761996" y="2543403"/>
            <a:ext cx="210046" cy="273048"/>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1FA8DE"/>
                </a:solidFill>
                <a:uFillTx/>
                <a:latin typeface="Inter" pitchFamily="34"/>
                <a:ea typeface="Inter" pitchFamily="34"/>
                <a:cs typeface="Inter" pitchFamily="34"/>
              </a:rPr>
              <a:t>▸</a:t>
            </a:r>
            <a:endParaRPr lang="en-US" sz="1500" b="0" i="0" u="none" strike="noStrike" kern="1200" cap="none" spc="0" baseline="0">
              <a:solidFill>
                <a:srgbClr val="000000"/>
              </a:solidFill>
              <a:uFillTx/>
              <a:latin typeface="Aptos"/>
            </a:endParaRPr>
          </a:p>
        </p:txBody>
      </p:sp>
      <p:sp>
        <p:nvSpPr>
          <p:cNvPr id="4" name="Text 1">
            <a:extLst>
              <a:ext uri="{FF2B5EF4-FFF2-40B4-BE49-F238E27FC236}">
                <a16:creationId xmlns:a16="http://schemas.microsoft.com/office/drawing/2014/main" id="{E644262C-B8CB-F4AC-CC2A-E7F46F20EFA5}"/>
              </a:ext>
            </a:extLst>
          </p:cNvPr>
          <p:cNvSpPr/>
          <p:nvPr/>
        </p:nvSpPr>
        <p:spPr>
          <a:xfrm>
            <a:off x="761996" y="634995"/>
            <a:ext cx="11734796" cy="209553"/>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216" baseline="0">
                <a:solidFill>
                  <a:srgbClr val="1FA8DE"/>
                </a:solidFill>
                <a:uFillTx/>
                <a:latin typeface="Inter" pitchFamily="34"/>
                <a:ea typeface="Inter" pitchFamily="34"/>
                <a:cs typeface="Inter" pitchFamily="34"/>
              </a:rPr>
              <a:t>CEC GFO-25-302 · CHOIR</a:t>
            </a:r>
            <a:endParaRPr lang="en-US" sz="1200" b="0" i="0" u="none" strike="noStrike" kern="1200" cap="none" spc="0" baseline="0">
              <a:solidFill>
                <a:srgbClr val="000000"/>
              </a:solidFill>
              <a:uFillTx/>
              <a:latin typeface="Aptos"/>
            </a:endParaRPr>
          </a:p>
        </p:txBody>
      </p:sp>
      <p:sp>
        <p:nvSpPr>
          <p:cNvPr id="5" name="Text 2">
            <a:extLst>
              <a:ext uri="{FF2B5EF4-FFF2-40B4-BE49-F238E27FC236}">
                <a16:creationId xmlns:a16="http://schemas.microsoft.com/office/drawing/2014/main" id="{24684311-590B-F098-BA47-68F4976B2D36}"/>
              </a:ext>
            </a:extLst>
          </p:cNvPr>
          <p:cNvSpPr/>
          <p:nvPr/>
        </p:nvSpPr>
        <p:spPr>
          <a:xfrm>
            <a:off x="761996" y="933446"/>
            <a:ext cx="11734796" cy="546097"/>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400" b="1" i="0" u="none" strike="noStrike" kern="0" cap="none" spc="-34" baseline="0">
                <a:solidFill>
                  <a:srgbClr val="F5F7FA"/>
                </a:solidFill>
                <a:uFillTx/>
                <a:latin typeface="Inter" pitchFamily="34"/>
                <a:ea typeface="Inter" pitchFamily="34"/>
                <a:cs typeface="Inter" pitchFamily="34"/>
              </a:rPr>
              <a:t>Project SYMPHONY</a:t>
            </a:r>
            <a:endParaRPr lang="en-US" sz="3400" b="0" i="0" u="none" strike="noStrike" kern="1200" cap="none" spc="0" baseline="0">
              <a:solidFill>
                <a:srgbClr val="000000"/>
              </a:solidFill>
              <a:uFillTx/>
              <a:latin typeface="Aptos"/>
            </a:endParaRPr>
          </a:p>
        </p:txBody>
      </p:sp>
      <p:sp>
        <p:nvSpPr>
          <p:cNvPr id="6" name="Text 3">
            <a:extLst>
              <a:ext uri="{FF2B5EF4-FFF2-40B4-BE49-F238E27FC236}">
                <a16:creationId xmlns:a16="http://schemas.microsoft.com/office/drawing/2014/main" id="{3DF097D1-3117-262D-B852-34A7249F66E0}"/>
              </a:ext>
            </a:extLst>
          </p:cNvPr>
          <p:cNvSpPr/>
          <p:nvPr/>
        </p:nvSpPr>
        <p:spPr>
          <a:xfrm>
            <a:off x="761996" y="1809753"/>
            <a:ext cx="7574066" cy="1300002"/>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F5F7FA"/>
                </a:solidFill>
                <a:uFillTx/>
                <a:latin typeface="Inter" pitchFamily="34"/>
                <a:ea typeface="Inter" pitchFamily="34"/>
                <a:cs typeface="Inter" pitchFamily="34"/>
              </a:rPr>
              <a:t>A field-scale VPP coordinating IBRs for distribution services.</a:t>
            </a:r>
            <a:endParaRPr lang="en-US" sz="1600" b="0" i="0" u="none" strike="noStrike" kern="1200" cap="none" spc="0" baseline="0">
              <a:solidFill>
                <a:srgbClr val="000000"/>
              </a:solidFill>
              <a:uFillTx/>
              <a:latin typeface="Aptos"/>
            </a:endParaRPr>
          </a:p>
        </p:txBody>
      </p:sp>
      <p:sp>
        <p:nvSpPr>
          <p:cNvPr id="7" name="Text 5">
            <a:extLst>
              <a:ext uri="{FF2B5EF4-FFF2-40B4-BE49-F238E27FC236}">
                <a16:creationId xmlns:a16="http://schemas.microsoft.com/office/drawing/2014/main" id="{7E0538F9-B046-666A-D22B-890906B9F1C4}"/>
              </a:ext>
            </a:extLst>
          </p:cNvPr>
          <p:cNvSpPr/>
          <p:nvPr/>
        </p:nvSpPr>
        <p:spPr>
          <a:xfrm>
            <a:off x="1035548" y="2200997"/>
            <a:ext cx="5066662" cy="46666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~600 kW Qcells residential fleet in San Leandro.</a:t>
            </a:r>
            <a:endParaRPr lang="en-US" sz="1300" b="0" i="0" u="none" strike="noStrike" kern="1200" cap="none" spc="0" baseline="0">
              <a:solidFill>
                <a:srgbClr val="000000"/>
              </a:solidFill>
              <a:uFillTx/>
              <a:latin typeface="Aptos"/>
            </a:endParaRPr>
          </a:p>
        </p:txBody>
      </p:sp>
      <p:sp>
        <p:nvSpPr>
          <p:cNvPr id="8" name="Text 7">
            <a:extLst>
              <a:ext uri="{FF2B5EF4-FFF2-40B4-BE49-F238E27FC236}">
                <a16:creationId xmlns:a16="http://schemas.microsoft.com/office/drawing/2014/main" id="{542EFE5B-A3B5-32AE-2F81-65A77F777242}"/>
              </a:ext>
            </a:extLst>
          </p:cNvPr>
          <p:cNvSpPr/>
          <p:nvPr/>
        </p:nvSpPr>
        <p:spPr>
          <a:xfrm>
            <a:off x="1035548" y="2490066"/>
            <a:ext cx="5066662" cy="466664"/>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n-US" sz="1300" b="0" i="0" u="none" strike="noStrike" kern="1200" cap="none" spc="0" baseline="0">
                <a:solidFill>
                  <a:srgbClr val="E3E8F4"/>
                </a:solidFill>
                <a:uFillTx/>
                <a:latin typeface="Inter" pitchFamily="34"/>
                <a:ea typeface="Inter" pitchFamily="34"/>
                <a:cs typeface="Inter" pitchFamily="34"/>
              </a:rPr>
              <a:t>2 MW of Prologis commercial and industrial capacity.</a:t>
            </a:r>
            <a:endParaRPr lang="en-US" sz="1300" b="0" i="0" u="none" strike="noStrike" kern="1200" cap="none" spc="0" baseline="0">
              <a:solidFill>
                <a:srgbClr val="000000"/>
              </a:solidFill>
              <a:uFillTx/>
              <a:latin typeface="Aptos"/>
            </a:endParaRPr>
          </a:p>
        </p:txBody>
      </p:sp>
      <p:pic>
        <p:nvPicPr>
          <p:cNvPr id="9" name="Image 0" descr="preencoded.png">
            <a:extLst>
              <a:ext uri="{FF2B5EF4-FFF2-40B4-BE49-F238E27FC236}">
                <a16:creationId xmlns:a16="http://schemas.microsoft.com/office/drawing/2014/main" id="{69EA150A-3B0C-E5BA-0B3E-6D0DC0D32E81}"/>
              </a:ext>
            </a:extLst>
          </p:cNvPr>
          <p:cNvPicPr>
            <a:picLocks noChangeAspect="1"/>
          </p:cNvPicPr>
          <p:nvPr/>
        </p:nvPicPr>
        <p:blipFill>
          <a:blip r:embed="rId3"/>
          <a:srcRect/>
          <a:stretch>
            <a:fillRect/>
          </a:stretch>
        </p:blipFill>
        <p:spPr>
          <a:xfrm>
            <a:off x="7967852" y="95774"/>
            <a:ext cx="4100946" cy="3423285"/>
          </a:xfrm>
          <a:prstGeom prst="rect">
            <a:avLst/>
          </a:prstGeom>
          <a:noFill/>
          <a:ln cap="flat">
            <a:noFill/>
          </a:ln>
          <a:effectLst>
            <a:outerShdw dist="22997" dir="5400000" algn="tl">
              <a:srgbClr val="000000">
                <a:alpha val="35000"/>
              </a:srgbClr>
            </a:outerShdw>
          </a:effectLst>
        </p:spPr>
      </p:pic>
      <p:pic>
        <p:nvPicPr>
          <p:cNvPr id="10" name="Picture 9">
            <a:extLst>
              <a:ext uri="{FF2B5EF4-FFF2-40B4-BE49-F238E27FC236}">
                <a16:creationId xmlns:a16="http://schemas.microsoft.com/office/drawing/2014/main" id="{83282A9A-ABA0-7793-8ACB-CC9C32F189C7}"/>
              </a:ext>
            </a:extLst>
          </p:cNvPr>
          <p:cNvPicPr>
            <a:picLocks noChangeAspect="1"/>
          </p:cNvPicPr>
          <p:nvPr/>
        </p:nvPicPr>
        <p:blipFill>
          <a:blip r:embed="rId4"/>
          <a:stretch>
            <a:fillRect/>
          </a:stretch>
        </p:blipFill>
        <p:spPr>
          <a:xfrm>
            <a:off x="163558" y="5961988"/>
            <a:ext cx="11877306" cy="755404"/>
          </a:xfrm>
          <a:prstGeom prst="rect">
            <a:avLst/>
          </a:prstGeom>
          <a:noFill/>
          <a:ln cap="flat">
            <a:noFill/>
          </a:ln>
          <a:effectLst>
            <a:outerShdw dist="22997" dir="5400000" algn="tl">
              <a:srgbClr val="000000">
                <a:alpha val="35000"/>
              </a:srgbClr>
            </a:outerShdw>
          </a:effectLst>
        </p:spPr>
      </p:pic>
      <p:pic>
        <p:nvPicPr>
          <p:cNvPr id="11" name="Picture 13">
            <a:extLst>
              <a:ext uri="{FF2B5EF4-FFF2-40B4-BE49-F238E27FC236}">
                <a16:creationId xmlns:a16="http://schemas.microsoft.com/office/drawing/2014/main" id="{A73A509F-1CC4-3C9A-46F3-0CD4AAE22ADA}"/>
              </a:ext>
            </a:extLst>
          </p:cNvPr>
          <p:cNvPicPr>
            <a:picLocks noChangeAspect="1"/>
          </p:cNvPicPr>
          <p:nvPr/>
        </p:nvPicPr>
        <p:blipFill>
          <a:blip r:embed="rId5"/>
          <a:stretch>
            <a:fillRect/>
          </a:stretch>
        </p:blipFill>
        <p:spPr>
          <a:xfrm>
            <a:off x="7967852" y="3599023"/>
            <a:ext cx="4073011" cy="2291074"/>
          </a:xfrm>
          <a:prstGeom prst="rect">
            <a:avLst/>
          </a:prstGeom>
          <a:noFill/>
          <a:ln cap="flat">
            <a:noFill/>
          </a:ln>
          <a:effectLst>
            <a:outerShdw dist="22997" dir="5400000" algn="tl">
              <a:srgbClr val="000000">
                <a:alpha val="35000"/>
              </a:srgbClr>
            </a:outerShdw>
          </a:effectLst>
        </p:spPr>
      </p:pic>
      <p:pic>
        <p:nvPicPr>
          <p:cNvPr id="12" name="Picture 19">
            <a:extLst>
              <a:ext uri="{FF2B5EF4-FFF2-40B4-BE49-F238E27FC236}">
                <a16:creationId xmlns:a16="http://schemas.microsoft.com/office/drawing/2014/main" id="{FB6A9E3E-0E0B-8A77-FB5D-82A13941B366}"/>
              </a:ext>
            </a:extLst>
          </p:cNvPr>
          <p:cNvPicPr>
            <a:picLocks noChangeAspect="1"/>
          </p:cNvPicPr>
          <p:nvPr/>
        </p:nvPicPr>
        <p:blipFill>
          <a:blip r:embed="rId6"/>
          <a:stretch>
            <a:fillRect/>
          </a:stretch>
        </p:blipFill>
        <p:spPr>
          <a:xfrm>
            <a:off x="761996" y="3181636"/>
            <a:ext cx="7090925" cy="2553672"/>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B721CDAA-887A-0823-BD22-BC677CB5CE6F}"/>
              </a:ext>
            </a:extLst>
          </p:cNvPr>
          <p:cNvSpPr/>
          <p:nvPr/>
        </p:nvSpPr>
        <p:spPr>
          <a:xfrm>
            <a:off x="761996" y="634995"/>
            <a:ext cx="11734796" cy="209553"/>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216" baseline="0">
                <a:solidFill>
                  <a:srgbClr val="1FA8DE"/>
                </a:solidFill>
                <a:uFillTx/>
                <a:latin typeface="Inter" pitchFamily="34"/>
                <a:ea typeface="Inter" pitchFamily="34"/>
                <a:cs typeface="Inter" pitchFamily="34"/>
              </a:rPr>
              <a:t>PROJECT SATORI · APACHE 2.0</a:t>
            </a:r>
            <a:endParaRPr lang="en-US" sz="1200" b="0" i="0" u="none" strike="noStrike" kern="1200" cap="none" spc="0" baseline="0">
              <a:solidFill>
                <a:srgbClr val="000000"/>
              </a:solidFill>
              <a:uFillTx/>
              <a:latin typeface="Aptos"/>
            </a:endParaRPr>
          </a:p>
        </p:txBody>
      </p:sp>
      <p:sp>
        <p:nvSpPr>
          <p:cNvPr id="3" name="Text 2">
            <a:extLst>
              <a:ext uri="{FF2B5EF4-FFF2-40B4-BE49-F238E27FC236}">
                <a16:creationId xmlns:a16="http://schemas.microsoft.com/office/drawing/2014/main" id="{5BBEDB3E-3334-CC5C-8D3D-EDC07F150D37}"/>
              </a:ext>
            </a:extLst>
          </p:cNvPr>
          <p:cNvSpPr/>
          <p:nvPr/>
        </p:nvSpPr>
        <p:spPr>
          <a:xfrm>
            <a:off x="761996" y="933446"/>
            <a:ext cx="11734796" cy="546097"/>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400" b="1" i="0" u="none" strike="noStrike" kern="0" cap="none" spc="-34" baseline="0">
                <a:solidFill>
                  <a:srgbClr val="F5F7FA"/>
                </a:solidFill>
                <a:uFillTx/>
                <a:latin typeface="Inter" pitchFamily="34"/>
                <a:ea typeface="Inter" pitchFamily="34"/>
                <a:cs typeface="Inter" pitchFamily="34"/>
              </a:rPr>
              <a:t>Open-source DER software!</a:t>
            </a:r>
            <a:endParaRPr lang="en-US" sz="3400" b="0" i="0" u="none" strike="noStrike" kern="1200" cap="none" spc="0" baseline="0">
              <a:solidFill>
                <a:srgbClr val="000000"/>
              </a:solidFill>
              <a:uFillTx/>
              <a:latin typeface="Aptos"/>
            </a:endParaRPr>
          </a:p>
        </p:txBody>
      </p:sp>
      <p:sp>
        <p:nvSpPr>
          <p:cNvPr id="4" name="Shape 0">
            <a:extLst>
              <a:ext uri="{FF2B5EF4-FFF2-40B4-BE49-F238E27FC236}">
                <a16:creationId xmlns:a16="http://schemas.microsoft.com/office/drawing/2014/main" id="{9C6BC604-DB6B-D802-47FA-E8C34A203E6B}"/>
              </a:ext>
            </a:extLst>
          </p:cNvPr>
          <p:cNvSpPr/>
          <p:nvPr/>
        </p:nvSpPr>
        <p:spPr>
          <a:xfrm>
            <a:off x="93945" y="5686818"/>
            <a:ext cx="11999936" cy="10521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6784" cap="flat">
            <a:solidFill>
              <a:srgbClr val="667799"/>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5" name="Text 1">
            <a:extLst>
              <a:ext uri="{FF2B5EF4-FFF2-40B4-BE49-F238E27FC236}">
                <a16:creationId xmlns:a16="http://schemas.microsoft.com/office/drawing/2014/main" id="{7F93BFB3-49A9-95D9-1272-1E569D7930E8}"/>
              </a:ext>
            </a:extLst>
          </p:cNvPr>
          <p:cNvSpPr/>
          <p:nvPr/>
        </p:nvSpPr>
        <p:spPr>
          <a:xfrm>
            <a:off x="2899516" y="6015581"/>
            <a:ext cx="3870280" cy="553879"/>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1" compatLnSpc="1">
            <a:noAutofit/>
          </a:bodyPr>
          <a:lstStyle/>
          <a:p>
            <a:pPr marL="0" marR="0" lvl="0" indent="0" algn="ctr" defTabSz="914400" rtl="0" fontAlgn="auto" hangingPunct="1">
              <a:lnSpc>
                <a:spcPts val="1995"/>
              </a:lnSpc>
              <a:spcBef>
                <a:spcPts val="0"/>
              </a:spcBef>
              <a:spcAft>
                <a:spcPts val="0"/>
              </a:spcAft>
              <a:buNone/>
              <a:tabLst/>
              <a:defRPr sz="1800" b="0" i="0" u="none" strike="noStrike" kern="0" cap="none" spc="0" baseline="0">
                <a:solidFill>
                  <a:srgbClr val="000000"/>
                </a:solidFill>
                <a:uFillTx/>
              </a:defRPr>
            </a:pPr>
            <a:r>
              <a:rPr lang="en-US" sz="2800" b="0" i="0" u="none" strike="noStrike" kern="0" cap="none" spc="-14" baseline="0">
                <a:solidFill>
                  <a:srgbClr val="1D1F21"/>
                </a:solidFill>
                <a:uFillTx/>
                <a:latin typeface="Inter" pitchFamily="34"/>
                <a:ea typeface="Inter" pitchFamily="34"/>
                <a:cs typeface="Inter" pitchFamily="34"/>
              </a:rPr>
              <a:t>open-satori.org</a:t>
            </a:r>
            <a:endParaRPr lang="en-US" sz="2800" b="0" i="0" u="none" strike="noStrike" kern="1200" cap="none" spc="0" baseline="0">
              <a:solidFill>
                <a:srgbClr val="000000"/>
              </a:solidFill>
              <a:uFillTx/>
              <a:latin typeface="Aptos"/>
            </a:endParaRPr>
          </a:p>
        </p:txBody>
      </p:sp>
      <p:pic>
        <p:nvPicPr>
          <p:cNvPr id="6" name="Image 2" descr="preencoded.png">
            <a:extLst>
              <a:ext uri="{FF2B5EF4-FFF2-40B4-BE49-F238E27FC236}">
                <a16:creationId xmlns:a16="http://schemas.microsoft.com/office/drawing/2014/main" id="{B42DB2E5-C831-C3CD-6AB8-96BCF8620C64}"/>
              </a:ext>
            </a:extLst>
          </p:cNvPr>
          <p:cNvPicPr>
            <a:picLocks noChangeAspect="1"/>
          </p:cNvPicPr>
          <p:nvPr/>
        </p:nvPicPr>
        <p:blipFill>
          <a:blip r:embed="rId3"/>
          <a:srcRect/>
          <a:stretch>
            <a:fillRect/>
          </a:stretch>
        </p:blipFill>
        <p:spPr>
          <a:xfrm>
            <a:off x="6902421" y="5921434"/>
            <a:ext cx="1699375" cy="620557"/>
          </a:xfrm>
          <a:prstGeom prst="rect">
            <a:avLst/>
          </a:prstGeom>
          <a:noFill/>
          <a:ln cap="flat">
            <a:noFill/>
          </a:ln>
          <a:effectLst>
            <a:outerShdw dist="22997" dir="5400000" algn="tl">
              <a:srgbClr val="000000">
                <a:alpha val="35000"/>
              </a:srgbClr>
            </a:outerShdw>
          </a:effectLst>
        </p:spPr>
      </p:pic>
      <p:pic>
        <p:nvPicPr>
          <p:cNvPr id="7" name="Picture 992" descr="satori.png">
            <a:extLst>
              <a:ext uri="{FF2B5EF4-FFF2-40B4-BE49-F238E27FC236}">
                <a16:creationId xmlns:a16="http://schemas.microsoft.com/office/drawing/2014/main" id="{C2F0693A-57B3-7B4A-6CCB-592862D3521C}"/>
              </a:ext>
            </a:extLst>
          </p:cNvPr>
          <p:cNvPicPr>
            <a:picLocks noChangeAspect="1"/>
          </p:cNvPicPr>
          <p:nvPr/>
        </p:nvPicPr>
        <p:blipFill>
          <a:blip r:embed="rId4"/>
          <a:stretch>
            <a:fillRect/>
          </a:stretch>
        </p:blipFill>
        <p:spPr>
          <a:xfrm>
            <a:off x="241044" y="5785344"/>
            <a:ext cx="2581634" cy="838312"/>
          </a:xfrm>
          <a:prstGeom prst="rect">
            <a:avLst/>
          </a:prstGeom>
          <a:noFill/>
          <a:ln cap="flat">
            <a:noFill/>
          </a:ln>
          <a:effectLst>
            <a:outerShdw dist="22997" dir="5400000" algn="tl">
              <a:srgbClr val="000000">
                <a:alpha val="35000"/>
              </a:srgbClr>
            </a:outerShdw>
          </a:effectLst>
        </p:spPr>
      </p:pic>
      <p:pic>
        <p:nvPicPr>
          <p:cNvPr id="8" name="Picture 993" descr="dersec-dark.png">
            <a:extLst>
              <a:ext uri="{FF2B5EF4-FFF2-40B4-BE49-F238E27FC236}">
                <a16:creationId xmlns:a16="http://schemas.microsoft.com/office/drawing/2014/main" id="{841F8B60-41A6-0B6D-94BC-CD1E69D8FD81}"/>
              </a:ext>
            </a:extLst>
          </p:cNvPr>
          <p:cNvPicPr>
            <a:picLocks noChangeAspect="1"/>
          </p:cNvPicPr>
          <p:nvPr/>
        </p:nvPicPr>
        <p:blipFill>
          <a:blip r:embed="rId5"/>
          <a:stretch>
            <a:fillRect/>
          </a:stretch>
        </p:blipFill>
        <p:spPr>
          <a:xfrm>
            <a:off x="8864641" y="5948885"/>
            <a:ext cx="3145471" cy="511231"/>
          </a:xfrm>
          <a:prstGeom prst="rect">
            <a:avLst/>
          </a:prstGeom>
          <a:noFill/>
          <a:ln cap="flat">
            <a:noFill/>
          </a:ln>
          <a:effectLst>
            <a:outerShdw dist="22997" dir="5400000" algn="tl">
              <a:srgbClr val="000000">
                <a:alpha val="35000"/>
              </a:srgbClr>
            </a:outerShdw>
          </a:effectLst>
        </p:spPr>
      </p:pic>
      <p:pic>
        <p:nvPicPr>
          <p:cNvPr id="9" name="Picture 995">
            <a:extLst>
              <a:ext uri="{FF2B5EF4-FFF2-40B4-BE49-F238E27FC236}">
                <a16:creationId xmlns:a16="http://schemas.microsoft.com/office/drawing/2014/main" id="{186C83F8-B9E7-A9D9-009C-B009C06063B1}"/>
              </a:ext>
            </a:extLst>
          </p:cNvPr>
          <p:cNvPicPr>
            <a:picLocks noChangeAspect="1"/>
          </p:cNvPicPr>
          <p:nvPr/>
        </p:nvPicPr>
        <p:blipFill>
          <a:blip r:embed="rId6"/>
          <a:stretch>
            <a:fillRect/>
          </a:stretch>
        </p:blipFill>
        <p:spPr>
          <a:xfrm>
            <a:off x="843726" y="1632542"/>
            <a:ext cx="10289551" cy="3955794"/>
          </a:xfrm>
          <a:prstGeom prst="rect">
            <a:avLst/>
          </a:prstGeom>
          <a:noFill/>
          <a:ln cap="flat">
            <a:noFill/>
          </a:ln>
          <a:effectLst>
            <a:outerShdw dist="22997" dir="5400000" algn="tl">
              <a:srgbClr val="000000">
                <a:alpha val="35000"/>
              </a:srgbClr>
            </a:outerShdw>
          </a:effectLst>
        </p:spPr>
      </p:pic>
      <p:pic>
        <p:nvPicPr>
          <p:cNvPr id="10" name="Image 6" descr="preencoded.png">
            <a:extLst>
              <a:ext uri="{FF2B5EF4-FFF2-40B4-BE49-F238E27FC236}">
                <a16:creationId xmlns:a16="http://schemas.microsoft.com/office/drawing/2014/main" id="{AD144BA6-0572-4560-F336-833905441CF5}"/>
              </a:ext>
            </a:extLst>
          </p:cNvPr>
          <p:cNvPicPr>
            <a:picLocks noChangeAspect="1"/>
          </p:cNvPicPr>
          <p:nvPr/>
        </p:nvPicPr>
        <p:blipFill>
          <a:blip r:embed="rId7"/>
          <a:srcRect/>
          <a:stretch>
            <a:fillRect/>
          </a:stretch>
        </p:blipFill>
        <p:spPr>
          <a:xfrm>
            <a:off x="10906524" y="79507"/>
            <a:ext cx="1046960" cy="553221"/>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AF2A4D95-52B6-C93D-897A-7AE878F68D60}"/>
              </a:ext>
            </a:extLst>
          </p:cNvPr>
          <p:cNvSpPr/>
          <p:nvPr/>
        </p:nvSpPr>
        <p:spPr>
          <a:xfrm>
            <a:off x="457200" y="193258"/>
            <a:ext cx="11734796" cy="209553"/>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0" cap="none" spc="216" baseline="0">
                <a:solidFill>
                  <a:srgbClr val="1FA8DE"/>
                </a:solidFill>
                <a:uFillTx/>
                <a:latin typeface="Inter" pitchFamily="34"/>
                <a:ea typeface="Inter" pitchFamily="34"/>
                <a:cs typeface="Inter" pitchFamily="34"/>
              </a:rPr>
              <a:t>DERSEC · AVAILABLE TODAY</a:t>
            </a:r>
            <a:endParaRPr lang="en-US" sz="1200" b="0" i="0" u="none" strike="noStrike" kern="1200" cap="none" spc="0" baseline="0">
              <a:solidFill>
                <a:srgbClr val="000000"/>
              </a:solidFill>
              <a:uFillTx/>
              <a:latin typeface="Aptos"/>
            </a:endParaRPr>
          </a:p>
        </p:txBody>
      </p:sp>
      <p:sp>
        <p:nvSpPr>
          <p:cNvPr id="3" name="TextBox 902">
            <a:extLst>
              <a:ext uri="{FF2B5EF4-FFF2-40B4-BE49-F238E27FC236}">
                <a16:creationId xmlns:a16="http://schemas.microsoft.com/office/drawing/2014/main" id="{0A11F2B5-AABD-F2E2-C49D-D9D34112977B}"/>
              </a:ext>
            </a:extLst>
          </p:cNvPr>
          <p:cNvSpPr txBox="1"/>
          <p:nvPr/>
        </p:nvSpPr>
        <p:spPr>
          <a:xfrm>
            <a:off x="11012558" y="6328480"/>
            <a:ext cx="821634" cy="205118"/>
          </a:xfrm>
          <a:prstGeom prst="rect">
            <a:avLst/>
          </a:prstGeom>
          <a:noFill/>
          <a:ln cap="flat">
            <a:noFill/>
          </a:ln>
          <a:effectLst>
            <a:outerShdw dist="22997" dir="5400000" algn="tl">
              <a:srgbClr val="000000">
                <a:alpha val="35000"/>
              </a:srgbClr>
            </a:outerShdw>
          </a:effectLst>
        </p:spPr>
        <p:txBody>
          <a:bodyPr vert="horz" wrap="square" lIns="0" tIns="0" rIns="0" bIns="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33" b="1" i="0" u="none" strike="noStrike" kern="1200" cap="none" spc="0" baseline="0">
                <a:solidFill>
                  <a:srgbClr val="1FA8DE"/>
                </a:solidFill>
                <a:uFillTx/>
                <a:latin typeface="Inter"/>
              </a:rPr>
              <a:t>dersec.io</a:t>
            </a:r>
          </a:p>
        </p:txBody>
      </p:sp>
      <p:pic>
        <p:nvPicPr>
          <p:cNvPr id="4" name="Picture 17">
            <a:extLst>
              <a:ext uri="{FF2B5EF4-FFF2-40B4-BE49-F238E27FC236}">
                <a16:creationId xmlns:a16="http://schemas.microsoft.com/office/drawing/2014/main" id="{5A301B3D-0E29-EF79-E8CA-EA6689A7F1D6}"/>
              </a:ext>
            </a:extLst>
          </p:cNvPr>
          <p:cNvPicPr>
            <a:picLocks noChangeAspect="1"/>
          </p:cNvPicPr>
          <p:nvPr/>
        </p:nvPicPr>
        <p:blipFill>
          <a:blip r:embed="rId3"/>
          <a:stretch>
            <a:fillRect/>
          </a:stretch>
        </p:blipFill>
        <p:spPr>
          <a:xfrm>
            <a:off x="176698" y="770692"/>
            <a:ext cx="12191996" cy="5316614"/>
          </a:xfrm>
          <a:prstGeom prst="rect">
            <a:avLst/>
          </a:prstGeom>
          <a:noFill/>
          <a:ln cap="flat">
            <a:noFill/>
          </a:ln>
          <a:effectLst>
            <a:outerShdw dist="22997" dir="5400000" algn="tl">
              <a:srgbClr val="000000">
                <a:alpha val="35000"/>
              </a:srgbClr>
            </a:outerShdw>
          </a:effectLst>
        </p:spPr>
      </p:pic>
      <p:sp>
        <p:nvSpPr>
          <p:cNvPr id="5" name="Text 2">
            <a:extLst>
              <a:ext uri="{FF2B5EF4-FFF2-40B4-BE49-F238E27FC236}">
                <a16:creationId xmlns:a16="http://schemas.microsoft.com/office/drawing/2014/main" id="{7E879C4D-D857-DEFB-A92F-01B3EDCC9044}"/>
              </a:ext>
            </a:extLst>
          </p:cNvPr>
          <p:cNvSpPr/>
          <p:nvPr/>
        </p:nvSpPr>
        <p:spPr>
          <a:xfrm>
            <a:off x="457200" y="426960"/>
            <a:ext cx="11734796" cy="546097"/>
          </a:xfrm>
          <a:prstGeom prst="rect">
            <a:avLst/>
          </a:prstGeom>
          <a:noFill/>
          <a:ln cap="flat">
            <a:noFill/>
            <a:prstDash val="solid"/>
          </a:ln>
          <a:effectLst>
            <a:outerShdw dist="22997" dir="5400000" algn="tl">
              <a:srgbClr val="000000">
                <a:alpha val="35000"/>
              </a:srgbClr>
            </a:outerShdw>
          </a:effectLst>
        </p:spPr>
        <p:txBody>
          <a:bodyPr vert="horz" wrap="square" lIns="16934" tIns="16934" rIns="16934" bIns="16934"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400" b="1" i="0" u="none" strike="noStrike" kern="0" cap="none" spc="-34" baseline="0">
                <a:solidFill>
                  <a:srgbClr val="F5F7FA"/>
                </a:solidFill>
                <a:uFillTx/>
                <a:latin typeface="Inter" pitchFamily="34"/>
                <a:ea typeface="Inter" pitchFamily="34"/>
                <a:cs typeface="Inter" pitchFamily="34"/>
              </a:rPr>
              <a:t>Work with DER Security</a:t>
            </a:r>
            <a:endParaRPr lang="en-US" sz="3400" b="0" i="0" u="none" strike="noStrike" kern="1200" cap="none" spc="0" baseline="0">
              <a:solidFill>
                <a:srgbClr val="000000"/>
              </a:solidFill>
              <a:uFillTx/>
              <a:latin typeface="Apto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5645">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E1294A59-3494-4D2E-BB36-1ACB405B6717}"/>
              </a:ext>
            </a:extLst>
          </p:cNvPr>
          <p:cNvSpPr/>
          <p:nvPr/>
        </p:nvSpPr>
        <p:spPr>
          <a:xfrm>
            <a:off x="566928" y="347472"/>
            <a:ext cx="4572000"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a:solidFill>
                  <a:srgbClr val="3F474A"/>
                </a:solidFill>
                <a:uFillTx/>
                <a:latin typeface="Aptos Display"/>
              </a:rPr>
              <a:t>PANEL and Q&amp;A</a:t>
            </a:r>
            <a:endParaRPr lang="en-US" sz="1800" b="0" i="0" u="none" strike="noStrike" kern="1200" cap="none" spc="0" baseline="0">
              <a:solidFill>
                <a:srgbClr val="000000"/>
              </a:solidFill>
              <a:uFillTx/>
              <a:latin typeface="Aptos"/>
            </a:endParaRPr>
          </a:p>
        </p:txBody>
      </p:sp>
      <p:sp>
        <p:nvSpPr>
          <p:cNvPr id="3" name="Text 1">
            <a:extLst>
              <a:ext uri="{FF2B5EF4-FFF2-40B4-BE49-F238E27FC236}">
                <a16:creationId xmlns:a16="http://schemas.microsoft.com/office/drawing/2014/main" id="{C6B6B7D9-D29C-E014-8341-06B83DA6E5BA}"/>
              </a:ext>
            </a:extLst>
          </p:cNvPr>
          <p:cNvSpPr/>
          <p:nvPr/>
        </p:nvSpPr>
        <p:spPr>
          <a:xfrm>
            <a:off x="566928" y="749808"/>
            <a:ext cx="6766560" cy="246888"/>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350" b="1" i="0" u="none" strike="noStrike" kern="1200" cap="none" spc="0" baseline="0">
                <a:solidFill>
                  <a:srgbClr val="F36C21"/>
                </a:solidFill>
                <a:uFillTx/>
                <a:latin typeface="Aptos"/>
              </a:rPr>
              <a:t>Building the Distribution Grid of the Future</a:t>
            </a:r>
            <a:endParaRPr lang="en-US" sz="1350" b="0" i="0" u="none" strike="noStrike" kern="1200" cap="none" spc="0" baseline="0">
              <a:solidFill>
                <a:srgbClr val="000000"/>
              </a:solidFill>
              <a:uFillTx/>
              <a:latin typeface="Aptos"/>
            </a:endParaRPr>
          </a:p>
        </p:txBody>
      </p:sp>
      <p:sp>
        <p:nvSpPr>
          <p:cNvPr id="4" name="Text 2">
            <a:extLst>
              <a:ext uri="{FF2B5EF4-FFF2-40B4-BE49-F238E27FC236}">
                <a16:creationId xmlns:a16="http://schemas.microsoft.com/office/drawing/2014/main" id="{DFFDD814-42BB-6D3F-C790-460DFAA5A6D4}"/>
              </a:ext>
            </a:extLst>
          </p:cNvPr>
          <p:cNvSpPr/>
          <p:nvPr/>
        </p:nvSpPr>
        <p:spPr>
          <a:xfrm>
            <a:off x="566928" y="1005840"/>
            <a:ext cx="7680960" cy="201168"/>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80" b="0" i="0" u="none" strike="noStrike" kern="1200" cap="none" spc="0" baseline="0">
                <a:solidFill>
                  <a:srgbClr val="687174"/>
                </a:solidFill>
                <a:uFillTx/>
                <a:latin typeface="Aptos"/>
              </a:rPr>
              <a:t>DSO Policy, Open Markets, DERMS &amp; Interoperability  •  September 30, 2026</a:t>
            </a:r>
            <a:endParaRPr lang="en-US" sz="980" b="0" i="0" u="none" strike="noStrike" kern="1200" cap="none" spc="0" baseline="0">
              <a:solidFill>
                <a:srgbClr val="000000"/>
              </a:solidFill>
              <a:uFillTx/>
              <a:latin typeface="Aptos"/>
            </a:endParaRPr>
          </a:p>
        </p:txBody>
      </p:sp>
      <p:pic>
        <p:nvPicPr>
          <p:cNvPr id="5" name="Image 0" descr="/mnt/data/SunSpec-Horiz-large-2012-p-800 (1)(20260929-170838).png">
            <a:extLst>
              <a:ext uri="{FF2B5EF4-FFF2-40B4-BE49-F238E27FC236}">
                <a16:creationId xmlns:a16="http://schemas.microsoft.com/office/drawing/2014/main" id="{004C1743-673E-787A-255A-67B0DA69885E}"/>
              </a:ext>
            </a:extLst>
          </p:cNvPr>
          <p:cNvPicPr>
            <a:picLocks noChangeAspect="1"/>
          </p:cNvPicPr>
          <p:nvPr/>
        </p:nvPicPr>
        <p:blipFill>
          <a:blip r:embed="rId3"/>
          <a:stretch>
            <a:fillRect/>
          </a:stretch>
        </p:blipFill>
        <p:spPr>
          <a:xfrm>
            <a:off x="9519169" y="338328"/>
            <a:ext cx="1846557" cy="713232"/>
          </a:xfrm>
          <a:prstGeom prst="rect">
            <a:avLst/>
          </a:prstGeom>
          <a:noFill/>
          <a:ln cap="flat">
            <a:noFill/>
          </a:ln>
          <a:effectLst>
            <a:outerShdw dist="22997" dir="5400000" algn="tl">
              <a:srgbClr val="000000">
                <a:alpha val="35000"/>
              </a:srgbClr>
            </a:outerShdw>
          </a:effectLst>
        </p:spPr>
      </p:pic>
      <p:sp>
        <p:nvSpPr>
          <p:cNvPr id="6" name="Shape 3">
            <a:extLst>
              <a:ext uri="{FF2B5EF4-FFF2-40B4-BE49-F238E27FC236}">
                <a16:creationId xmlns:a16="http://schemas.microsoft.com/office/drawing/2014/main" id="{882753AE-522D-D4B5-748C-2A677BD02D5A}"/>
              </a:ext>
            </a:extLst>
          </p:cNvPr>
          <p:cNvSpPr/>
          <p:nvPr/>
        </p:nvSpPr>
        <p:spPr>
          <a:xfrm>
            <a:off x="530352"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7" name="Shape 4">
            <a:extLst>
              <a:ext uri="{FF2B5EF4-FFF2-40B4-BE49-F238E27FC236}">
                <a16:creationId xmlns:a16="http://schemas.microsoft.com/office/drawing/2014/main" id="{09496F6B-648A-01B6-3055-62D199E35DE9}"/>
              </a:ext>
            </a:extLst>
          </p:cNvPr>
          <p:cNvSpPr/>
          <p:nvPr/>
        </p:nvSpPr>
        <p:spPr>
          <a:xfrm>
            <a:off x="530352" y="1481328"/>
            <a:ext cx="2103120" cy="6400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8" name="Image 1" descr="/mnt/data/Dylan Headshot.webp">
            <a:extLst>
              <a:ext uri="{FF2B5EF4-FFF2-40B4-BE49-F238E27FC236}">
                <a16:creationId xmlns:a16="http://schemas.microsoft.com/office/drawing/2014/main" id="{A40F2032-0C88-957D-F6F3-D1325108DE74}"/>
              </a:ext>
            </a:extLst>
          </p:cNvPr>
          <p:cNvPicPr>
            <a:picLocks noChangeAspect="1"/>
          </p:cNvPicPr>
          <p:nvPr/>
        </p:nvPicPr>
        <p:blipFill>
          <a:blip r:embed="rId4"/>
          <a:srcRect l="17813" r="17813"/>
          <a:stretch>
            <a:fillRect/>
          </a:stretch>
        </p:blipFill>
        <p:spPr>
          <a:xfrm>
            <a:off x="676656" y="1664208"/>
            <a:ext cx="1810512" cy="1874519"/>
          </a:xfrm>
          <a:prstGeom prst="rect">
            <a:avLst/>
          </a:prstGeom>
          <a:noFill/>
          <a:ln cap="flat">
            <a:noFill/>
          </a:ln>
          <a:effectLst>
            <a:outerShdw dist="22997" dir="5400000" algn="tl">
              <a:srgbClr val="000000">
                <a:alpha val="35000"/>
              </a:srgbClr>
            </a:outerShdw>
          </a:effectLst>
        </p:spPr>
      </p:pic>
      <p:sp>
        <p:nvSpPr>
          <p:cNvPr id="9" name="Shape 5">
            <a:extLst>
              <a:ext uri="{FF2B5EF4-FFF2-40B4-BE49-F238E27FC236}">
                <a16:creationId xmlns:a16="http://schemas.microsoft.com/office/drawing/2014/main" id="{7F9FCFA1-CDC6-638D-6AC7-7DC415FF37CE}"/>
              </a:ext>
            </a:extLst>
          </p:cNvPr>
          <p:cNvSpPr/>
          <p:nvPr/>
        </p:nvSpPr>
        <p:spPr>
          <a:xfrm>
            <a:off x="676656"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0" name="Text 6">
            <a:extLst>
              <a:ext uri="{FF2B5EF4-FFF2-40B4-BE49-F238E27FC236}">
                <a16:creationId xmlns:a16="http://schemas.microsoft.com/office/drawing/2014/main" id="{5A973461-B369-30E8-9E77-C0C29FF9CE1B}"/>
              </a:ext>
            </a:extLst>
          </p:cNvPr>
          <p:cNvSpPr/>
          <p:nvPr/>
        </p:nvSpPr>
        <p:spPr>
          <a:xfrm>
            <a:off x="676656"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Dylan Tansy</a:t>
            </a:r>
            <a:endParaRPr lang="en-US" sz="1700" b="0" i="0" u="none" strike="noStrike" kern="1200" cap="none" spc="0" baseline="0">
              <a:solidFill>
                <a:srgbClr val="000000"/>
              </a:solidFill>
              <a:uFillTx/>
              <a:latin typeface="Aptos"/>
            </a:endParaRPr>
          </a:p>
        </p:txBody>
      </p:sp>
      <p:sp>
        <p:nvSpPr>
          <p:cNvPr id="11" name="Text 7">
            <a:extLst>
              <a:ext uri="{FF2B5EF4-FFF2-40B4-BE49-F238E27FC236}">
                <a16:creationId xmlns:a16="http://schemas.microsoft.com/office/drawing/2014/main" id="{724487A0-273E-3C06-53DD-36A6978768A3}"/>
              </a:ext>
            </a:extLst>
          </p:cNvPr>
          <p:cNvSpPr/>
          <p:nvPr/>
        </p:nvSpPr>
        <p:spPr>
          <a:xfrm>
            <a:off x="676656"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Executive Director</a:t>
            </a:r>
            <a:endParaRPr lang="en-US" sz="1200" b="0" i="0" u="none" strike="noStrike" kern="1200" cap="none" spc="0" baseline="0">
              <a:solidFill>
                <a:srgbClr val="000000"/>
              </a:solidFill>
              <a:uFillTx/>
              <a:latin typeface="Aptos"/>
            </a:endParaRPr>
          </a:p>
        </p:txBody>
      </p:sp>
      <p:sp>
        <p:nvSpPr>
          <p:cNvPr id="12" name="Text 8">
            <a:extLst>
              <a:ext uri="{FF2B5EF4-FFF2-40B4-BE49-F238E27FC236}">
                <a16:creationId xmlns:a16="http://schemas.microsoft.com/office/drawing/2014/main" id="{0B9A6EF3-9086-4585-7909-EACD37F9F339}"/>
              </a:ext>
            </a:extLst>
          </p:cNvPr>
          <p:cNvSpPr/>
          <p:nvPr/>
        </p:nvSpPr>
        <p:spPr>
          <a:xfrm>
            <a:off x="676656"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SunSpec Alliance</a:t>
            </a:r>
            <a:endParaRPr lang="en-US" sz="1200" b="0" i="0" u="none" strike="noStrike" kern="1200" cap="none" spc="0" baseline="0">
              <a:solidFill>
                <a:srgbClr val="000000"/>
              </a:solidFill>
              <a:uFillTx/>
              <a:latin typeface="Aptos"/>
            </a:endParaRPr>
          </a:p>
        </p:txBody>
      </p:sp>
      <p:pic>
        <p:nvPicPr>
          <p:cNvPr id="13" name="Image 2" descr="/mnt/data/SunSpec-Horiz-large-2012-p-800 (1)(20260929-170838).png">
            <a:extLst>
              <a:ext uri="{FF2B5EF4-FFF2-40B4-BE49-F238E27FC236}">
                <a16:creationId xmlns:a16="http://schemas.microsoft.com/office/drawing/2014/main" id="{928C43BD-8BAF-76B1-C4EA-1B151828062F}"/>
              </a:ext>
            </a:extLst>
          </p:cNvPr>
          <p:cNvPicPr>
            <a:picLocks noChangeAspect="1"/>
          </p:cNvPicPr>
          <p:nvPr/>
        </p:nvPicPr>
        <p:blipFill>
          <a:blip r:embed="rId3"/>
          <a:stretch>
            <a:fillRect/>
          </a:stretch>
        </p:blipFill>
        <p:spPr>
          <a:xfrm>
            <a:off x="694944" y="5189530"/>
            <a:ext cx="1773936" cy="685187"/>
          </a:xfrm>
          <a:prstGeom prst="rect">
            <a:avLst/>
          </a:prstGeom>
          <a:noFill/>
          <a:ln cap="flat">
            <a:noFill/>
          </a:ln>
          <a:effectLst>
            <a:outerShdw dist="22997" dir="5400000" algn="tl">
              <a:srgbClr val="000000">
                <a:alpha val="35000"/>
              </a:srgbClr>
            </a:outerShdw>
          </a:effectLst>
        </p:spPr>
      </p:pic>
      <p:sp>
        <p:nvSpPr>
          <p:cNvPr id="14" name="Shape 9">
            <a:extLst>
              <a:ext uri="{FF2B5EF4-FFF2-40B4-BE49-F238E27FC236}">
                <a16:creationId xmlns:a16="http://schemas.microsoft.com/office/drawing/2014/main" id="{425017B8-FB0A-D6DA-3C1B-15B3F5FD4A02}"/>
              </a:ext>
            </a:extLst>
          </p:cNvPr>
          <p:cNvSpPr/>
          <p:nvPr/>
        </p:nvSpPr>
        <p:spPr>
          <a:xfrm>
            <a:off x="2788920"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5" name="Shape 10">
            <a:extLst>
              <a:ext uri="{FF2B5EF4-FFF2-40B4-BE49-F238E27FC236}">
                <a16:creationId xmlns:a16="http://schemas.microsoft.com/office/drawing/2014/main" id="{4FFA7D56-E7FE-25A5-8199-256FC835F7BF}"/>
              </a:ext>
            </a:extLst>
          </p:cNvPr>
          <p:cNvSpPr/>
          <p:nvPr/>
        </p:nvSpPr>
        <p:spPr>
          <a:xfrm>
            <a:off x="2788920"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16" name="Image 3" descr="/mnt/data/Ben Schwartz headshot.png">
            <a:extLst>
              <a:ext uri="{FF2B5EF4-FFF2-40B4-BE49-F238E27FC236}">
                <a16:creationId xmlns:a16="http://schemas.microsoft.com/office/drawing/2014/main" id="{74217ED0-9AEE-36A8-A99C-F702B5E1EE57}"/>
              </a:ext>
            </a:extLst>
          </p:cNvPr>
          <p:cNvPicPr>
            <a:picLocks noChangeAspect="1"/>
          </p:cNvPicPr>
          <p:nvPr/>
        </p:nvPicPr>
        <p:blipFill>
          <a:blip r:embed="rId5"/>
          <a:srcRect t="249" b="249"/>
          <a:stretch>
            <a:fillRect/>
          </a:stretch>
        </p:blipFill>
        <p:spPr>
          <a:xfrm>
            <a:off x="2935224" y="1664208"/>
            <a:ext cx="1810512" cy="1874519"/>
          </a:xfrm>
          <a:prstGeom prst="rect">
            <a:avLst/>
          </a:prstGeom>
          <a:noFill/>
          <a:ln cap="flat">
            <a:noFill/>
          </a:ln>
          <a:effectLst>
            <a:outerShdw dist="22997" dir="5400000" algn="tl">
              <a:srgbClr val="000000">
                <a:alpha val="35000"/>
              </a:srgbClr>
            </a:outerShdw>
          </a:effectLst>
        </p:spPr>
      </p:pic>
      <p:sp>
        <p:nvSpPr>
          <p:cNvPr id="17" name="Shape 11">
            <a:extLst>
              <a:ext uri="{FF2B5EF4-FFF2-40B4-BE49-F238E27FC236}">
                <a16:creationId xmlns:a16="http://schemas.microsoft.com/office/drawing/2014/main" id="{E359B8D7-3DB0-373E-47B2-AA9FE846ACF4}"/>
              </a:ext>
            </a:extLst>
          </p:cNvPr>
          <p:cNvSpPr/>
          <p:nvPr/>
        </p:nvSpPr>
        <p:spPr>
          <a:xfrm>
            <a:off x="2935224"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8" name="Text 12">
            <a:extLst>
              <a:ext uri="{FF2B5EF4-FFF2-40B4-BE49-F238E27FC236}">
                <a16:creationId xmlns:a16="http://schemas.microsoft.com/office/drawing/2014/main" id="{DB05B61B-33C6-4E9E-F85F-8726400087C9}"/>
              </a:ext>
            </a:extLst>
          </p:cNvPr>
          <p:cNvSpPr/>
          <p:nvPr/>
        </p:nvSpPr>
        <p:spPr>
          <a:xfrm>
            <a:off x="2935224"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Ben Schwartz</a:t>
            </a:r>
            <a:endParaRPr lang="en-US" sz="1700" b="0" i="0" u="none" strike="noStrike" kern="1200" cap="none" spc="0" baseline="0">
              <a:solidFill>
                <a:srgbClr val="000000"/>
              </a:solidFill>
              <a:uFillTx/>
              <a:latin typeface="Aptos"/>
            </a:endParaRPr>
          </a:p>
        </p:txBody>
      </p:sp>
      <p:sp>
        <p:nvSpPr>
          <p:cNvPr id="19" name="Text 13">
            <a:extLst>
              <a:ext uri="{FF2B5EF4-FFF2-40B4-BE49-F238E27FC236}">
                <a16:creationId xmlns:a16="http://schemas.microsoft.com/office/drawing/2014/main" id="{48854176-1813-8DDA-5F90-3520F6FA4FD7}"/>
              </a:ext>
            </a:extLst>
          </p:cNvPr>
          <p:cNvSpPr/>
          <p:nvPr/>
        </p:nvSpPr>
        <p:spPr>
          <a:xfrm>
            <a:off x="2935224"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Policy Director</a:t>
            </a:r>
            <a:endParaRPr lang="en-US" sz="1200" b="0" i="0" u="none" strike="noStrike" kern="1200" cap="none" spc="0" baseline="0">
              <a:solidFill>
                <a:srgbClr val="000000"/>
              </a:solidFill>
              <a:uFillTx/>
              <a:latin typeface="Aptos"/>
            </a:endParaRPr>
          </a:p>
        </p:txBody>
      </p:sp>
      <p:sp>
        <p:nvSpPr>
          <p:cNvPr id="20" name="Text 14">
            <a:extLst>
              <a:ext uri="{FF2B5EF4-FFF2-40B4-BE49-F238E27FC236}">
                <a16:creationId xmlns:a16="http://schemas.microsoft.com/office/drawing/2014/main" id="{FC243135-EB5C-8CF3-842F-DD7EB96FA3B6}"/>
              </a:ext>
            </a:extLst>
          </p:cNvPr>
          <p:cNvSpPr/>
          <p:nvPr/>
        </p:nvSpPr>
        <p:spPr>
          <a:xfrm>
            <a:off x="2935224"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Clean Coalition</a:t>
            </a:r>
            <a:endParaRPr lang="en-US" sz="1200" b="0" i="0" u="none" strike="noStrike" kern="1200" cap="none" spc="0" baseline="0">
              <a:solidFill>
                <a:srgbClr val="000000"/>
              </a:solidFill>
              <a:uFillTx/>
              <a:latin typeface="Aptos"/>
            </a:endParaRPr>
          </a:p>
        </p:txBody>
      </p:sp>
      <p:pic>
        <p:nvPicPr>
          <p:cNvPr id="21" name="Image 4" descr="/mnt/data/clean_coalition-logo(1).png">
            <a:extLst>
              <a:ext uri="{FF2B5EF4-FFF2-40B4-BE49-F238E27FC236}">
                <a16:creationId xmlns:a16="http://schemas.microsoft.com/office/drawing/2014/main" id="{A360B1B8-1B95-00A8-2468-FD8FE5064F04}"/>
              </a:ext>
            </a:extLst>
          </p:cNvPr>
          <p:cNvPicPr>
            <a:picLocks noChangeAspect="1"/>
          </p:cNvPicPr>
          <p:nvPr/>
        </p:nvPicPr>
        <p:blipFill>
          <a:blip r:embed="rId6"/>
          <a:stretch>
            <a:fillRect/>
          </a:stretch>
        </p:blipFill>
        <p:spPr>
          <a:xfrm>
            <a:off x="2953512" y="5367399"/>
            <a:ext cx="1773936" cy="329449"/>
          </a:xfrm>
          <a:prstGeom prst="rect">
            <a:avLst/>
          </a:prstGeom>
          <a:noFill/>
          <a:ln cap="flat">
            <a:noFill/>
          </a:ln>
          <a:effectLst>
            <a:outerShdw dist="22997" dir="5400000" algn="tl">
              <a:srgbClr val="000000">
                <a:alpha val="35000"/>
              </a:srgbClr>
            </a:outerShdw>
          </a:effectLst>
        </p:spPr>
      </p:pic>
      <p:sp>
        <p:nvSpPr>
          <p:cNvPr id="22" name="Shape 15">
            <a:extLst>
              <a:ext uri="{FF2B5EF4-FFF2-40B4-BE49-F238E27FC236}">
                <a16:creationId xmlns:a16="http://schemas.microsoft.com/office/drawing/2014/main" id="{BF42C375-8D03-6D8D-87BD-09F80BFB3DCE}"/>
              </a:ext>
            </a:extLst>
          </p:cNvPr>
          <p:cNvSpPr/>
          <p:nvPr/>
        </p:nvSpPr>
        <p:spPr>
          <a:xfrm>
            <a:off x="5047488"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23" name="Shape 16">
            <a:extLst>
              <a:ext uri="{FF2B5EF4-FFF2-40B4-BE49-F238E27FC236}">
                <a16:creationId xmlns:a16="http://schemas.microsoft.com/office/drawing/2014/main" id="{39227783-BF41-6718-10ED-ABA7038377F4}"/>
              </a:ext>
            </a:extLst>
          </p:cNvPr>
          <p:cNvSpPr/>
          <p:nvPr/>
        </p:nvSpPr>
        <p:spPr>
          <a:xfrm>
            <a:off x="5047488"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24" name="Image 5" descr="/mnt/data/head shot.png">
            <a:extLst>
              <a:ext uri="{FF2B5EF4-FFF2-40B4-BE49-F238E27FC236}">
                <a16:creationId xmlns:a16="http://schemas.microsoft.com/office/drawing/2014/main" id="{51706946-45B2-14B2-21DD-3EF56A3E6B60}"/>
              </a:ext>
            </a:extLst>
          </p:cNvPr>
          <p:cNvPicPr>
            <a:picLocks noChangeAspect="1"/>
          </p:cNvPicPr>
          <p:nvPr/>
        </p:nvPicPr>
        <p:blipFill>
          <a:blip r:embed="rId7"/>
          <a:srcRect/>
          <a:stretch>
            <a:fillRect/>
          </a:stretch>
        </p:blipFill>
        <p:spPr>
          <a:xfrm>
            <a:off x="5429972" y="1664208"/>
            <a:ext cx="1338160" cy="1874519"/>
          </a:xfrm>
          <a:prstGeom prst="rect">
            <a:avLst/>
          </a:prstGeom>
          <a:noFill/>
          <a:ln cap="flat">
            <a:noFill/>
          </a:ln>
          <a:effectLst>
            <a:outerShdw dist="22997" dir="5400000" algn="tl">
              <a:srgbClr val="000000">
                <a:alpha val="35000"/>
              </a:srgbClr>
            </a:outerShdw>
          </a:effectLst>
        </p:spPr>
      </p:pic>
      <p:sp>
        <p:nvSpPr>
          <p:cNvPr id="25" name="Shape 17">
            <a:extLst>
              <a:ext uri="{FF2B5EF4-FFF2-40B4-BE49-F238E27FC236}">
                <a16:creationId xmlns:a16="http://schemas.microsoft.com/office/drawing/2014/main" id="{31616D88-AC87-42EA-0544-C38923487CC2}"/>
              </a:ext>
            </a:extLst>
          </p:cNvPr>
          <p:cNvSpPr/>
          <p:nvPr/>
        </p:nvSpPr>
        <p:spPr>
          <a:xfrm>
            <a:off x="5193792"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26" name="Text 18">
            <a:extLst>
              <a:ext uri="{FF2B5EF4-FFF2-40B4-BE49-F238E27FC236}">
                <a16:creationId xmlns:a16="http://schemas.microsoft.com/office/drawing/2014/main" id="{A34FA1F4-F20B-C23C-E497-5498B932A4D1}"/>
              </a:ext>
            </a:extLst>
          </p:cNvPr>
          <p:cNvSpPr/>
          <p:nvPr/>
        </p:nvSpPr>
        <p:spPr>
          <a:xfrm>
            <a:off x="5193792"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Chris Cook</a:t>
            </a:r>
            <a:endParaRPr lang="en-US" sz="1700" b="0" i="0" u="none" strike="noStrike" kern="1200" cap="none" spc="0" baseline="0">
              <a:solidFill>
                <a:srgbClr val="000000"/>
              </a:solidFill>
              <a:uFillTx/>
              <a:latin typeface="Aptos"/>
            </a:endParaRPr>
          </a:p>
        </p:txBody>
      </p:sp>
      <p:sp>
        <p:nvSpPr>
          <p:cNvPr id="27" name="Text 19">
            <a:extLst>
              <a:ext uri="{FF2B5EF4-FFF2-40B4-BE49-F238E27FC236}">
                <a16:creationId xmlns:a16="http://schemas.microsoft.com/office/drawing/2014/main" id="{EF3DF0DA-9B7F-2CA5-1518-6A3998191701}"/>
              </a:ext>
            </a:extLst>
          </p:cNvPr>
          <p:cNvSpPr/>
          <p:nvPr/>
        </p:nvSpPr>
        <p:spPr>
          <a:xfrm>
            <a:off x="5193792"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Director of Energy Programs</a:t>
            </a:r>
            <a:endParaRPr lang="en-US" sz="1200" b="0" i="0" u="none" strike="noStrike" kern="1200" cap="none" spc="0" baseline="0">
              <a:solidFill>
                <a:srgbClr val="000000"/>
              </a:solidFill>
              <a:uFillTx/>
              <a:latin typeface="Aptos"/>
            </a:endParaRPr>
          </a:p>
        </p:txBody>
      </p:sp>
      <p:sp>
        <p:nvSpPr>
          <p:cNvPr id="28" name="Text 20">
            <a:extLst>
              <a:ext uri="{FF2B5EF4-FFF2-40B4-BE49-F238E27FC236}">
                <a16:creationId xmlns:a16="http://schemas.microsoft.com/office/drawing/2014/main" id="{E018EB66-68A6-2408-C4FA-49EA8A1FA87C}"/>
              </a:ext>
            </a:extLst>
          </p:cNvPr>
          <p:cNvSpPr/>
          <p:nvPr/>
        </p:nvSpPr>
        <p:spPr>
          <a:xfrm>
            <a:off x="5193792"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Central Coast Community Energy</a:t>
            </a:r>
            <a:endParaRPr lang="en-US" sz="1200" b="0" i="0" u="none" strike="noStrike" kern="1200" cap="none" spc="0" baseline="0">
              <a:solidFill>
                <a:srgbClr val="000000"/>
              </a:solidFill>
              <a:uFillTx/>
              <a:latin typeface="Aptos"/>
            </a:endParaRPr>
          </a:p>
        </p:txBody>
      </p:sp>
      <p:pic>
        <p:nvPicPr>
          <p:cNvPr id="29" name="Image 6" descr="/mnt/data/central coast community energy logo.png">
            <a:extLst>
              <a:ext uri="{FF2B5EF4-FFF2-40B4-BE49-F238E27FC236}">
                <a16:creationId xmlns:a16="http://schemas.microsoft.com/office/drawing/2014/main" id="{7141F70B-2724-C3D1-AAC4-4F7107CA9FFB}"/>
              </a:ext>
            </a:extLst>
          </p:cNvPr>
          <p:cNvPicPr>
            <a:picLocks noChangeAspect="1"/>
          </p:cNvPicPr>
          <p:nvPr/>
        </p:nvPicPr>
        <p:blipFill>
          <a:blip r:embed="rId8"/>
          <a:stretch>
            <a:fillRect/>
          </a:stretch>
        </p:blipFill>
        <p:spPr>
          <a:xfrm>
            <a:off x="5212080" y="5264621"/>
            <a:ext cx="1773936" cy="534997"/>
          </a:xfrm>
          <a:prstGeom prst="rect">
            <a:avLst/>
          </a:prstGeom>
          <a:noFill/>
          <a:ln cap="flat">
            <a:noFill/>
          </a:ln>
          <a:effectLst>
            <a:outerShdw dist="22997" dir="5400000" algn="tl">
              <a:srgbClr val="000000">
                <a:alpha val="35000"/>
              </a:srgbClr>
            </a:outerShdw>
          </a:effectLst>
        </p:spPr>
      </p:pic>
      <p:sp>
        <p:nvSpPr>
          <p:cNvPr id="30" name="Shape 21">
            <a:extLst>
              <a:ext uri="{FF2B5EF4-FFF2-40B4-BE49-F238E27FC236}">
                <a16:creationId xmlns:a16="http://schemas.microsoft.com/office/drawing/2014/main" id="{15987B7F-B117-5178-C004-A2C5C68FB851}"/>
              </a:ext>
            </a:extLst>
          </p:cNvPr>
          <p:cNvSpPr/>
          <p:nvPr/>
        </p:nvSpPr>
        <p:spPr>
          <a:xfrm>
            <a:off x="7306056"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1" name="Shape 22">
            <a:extLst>
              <a:ext uri="{FF2B5EF4-FFF2-40B4-BE49-F238E27FC236}">
                <a16:creationId xmlns:a16="http://schemas.microsoft.com/office/drawing/2014/main" id="{6C057A08-1C12-7C9C-A9C5-A3D54CF3CE75}"/>
              </a:ext>
            </a:extLst>
          </p:cNvPr>
          <p:cNvSpPr/>
          <p:nvPr/>
        </p:nvSpPr>
        <p:spPr>
          <a:xfrm>
            <a:off x="7306056"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32" name="Image 7" descr="/mnt/data/Jared Satrom headshot.jpeg">
            <a:extLst>
              <a:ext uri="{FF2B5EF4-FFF2-40B4-BE49-F238E27FC236}">
                <a16:creationId xmlns:a16="http://schemas.microsoft.com/office/drawing/2014/main" id="{7BC65261-32B4-B380-2AB2-873CE41C7F90}"/>
              </a:ext>
            </a:extLst>
          </p:cNvPr>
          <p:cNvPicPr>
            <a:picLocks noChangeAspect="1"/>
          </p:cNvPicPr>
          <p:nvPr/>
        </p:nvPicPr>
        <p:blipFill>
          <a:blip r:embed="rId9"/>
          <a:srcRect/>
          <a:stretch>
            <a:fillRect/>
          </a:stretch>
        </p:blipFill>
        <p:spPr>
          <a:xfrm>
            <a:off x="7452360" y="1664208"/>
            <a:ext cx="1810512" cy="1874519"/>
          </a:xfrm>
          <a:prstGeom prst="rect">
            <a:avLst/>
          </a:prstGeom>
          <a:noFill/>
          <a:ln cap="flat">
            <a:noFill/>
          </a:ln>
          <a:effectLst>
            <a:outerShdw dist="22997" dir="5400000" algn="tl">
              <a:srgbClr val="000000">
                <a:alpha val="35000"/>
              </a:srgbClr>
            </a:outerShdw>
          </a:effectLst>
        </p:spPr>
      </p:pic>
      <p:sp>
        <p:nvSpPr>
          <p:cNvPr id="33" name="Shape 23">
            <a:extLst>
              <a:ext uri="{FF2B5EF4-FFF2-40B4-BE49-F238E27FC236}">
                <a16:creationId xmlns:a16="http://schemas.microsoft.com/office/drawing/2014/main" id="{B8AC3B17-EFD8-26E9-5D3A-E526A48A3DBB}"/>
              </a:ext>
            </a:extLst>
          </p:cNvPr>
          <p:cNvSpPr/>
          <p:nvPr/>
        </p:nvSpPr>
        <p:spPr>
          <a:xfrm>
            <a:off x="7452360"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4" name="Text 24">
            <a:extLst>
              <a:ext uri="{FF2B5EF4-FFF2-40B4-BE49-F238E27FC236}">
                <a16:creationId xmlns:a16="http://schemas.microsoft.com/office/drawing/2014/main" id="{6856EC96-3D99-8A15-33F9-908A2F29E2F5}"/>
              </a:ext>
            </a:extLst>
          </p:cNvPr>
          <p:cNvSpPr/>
          <p:nvPr/>
        </p:nvSpPr>
        <p:spPr>
          <a:xfrm>
            <a:off x="7452360"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Jared Satrom</a:t>
            </a:r>
            <a:endParaRPr lang="en-US" sz="1700" b="0" i="0" u="none" strike="noStrike" kern="1200" cap="none" spc="0" baseline="0">
              <a:solidFill>
                <a:srgbClr val="000000"/>
              </a:solidFill>
              <a:uFillTx/>
              <a:latin typeface="Aptos"/>
            </a:endParaRPr>
          </a:p>
        </p:txBody>
      </p:sp>
      <p:sp>
        <p:nvSpPr>
          <p:cNvPr id="35" name="Text 25">
            <a:extLst>
              <a:ext uri="{FF2B5EF4-FFF2-40B4-BE49-F238E27FC236}">
                <a16:creationId xmlns:a16="http://schemas.microsoft.com/office/drawing/2014/main" id="{6D2340CA-57DC-F1F0-FB1E-CB9BF9E2F822}"/>
              </a:ext>
            </a:extLst>
          </p:cNvPr>
          <p:cNvSpPr/>
          <p:nvPr/>
        </p:nvSpPr>
        <p:spPr>
          <a:xfrm>
            <a:off x="7452360"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Director of Energy Markets – CAISO</a:t>
            </a:r>
            <a:endParaRPr lang="en-US" sz="1200" b="0" i="0" u="none" strike="noStrike" kern="1200" cap="none" spc="0" baseline="0">
              <a:solidFill>
                <a:srgbClr val="000000"/>
              </a:solidFill>
              <a:uFillTx/>
              <a:latin typeface="Aptos"/>
            </a:endParaRPr>
          </a:p>
        </p:txBody>
      </p:sp>
      <p:sp>
        <p:nvSpPr>
          <p:cNvPr id="36" name="Text 26">
            <a:extLst>
              <a:ext uri="{FF2B5EF4-FFF2-40B4-BE49-F238E27FC236}">
                <a16:creationId xmlns:a16="http://schemas.microsoft.com/office/drawing/2014/main" id="{B6AB397E-B83A-9F57-BDC9-DFE4897C1C1B}"/>
              </a:ext>
            </a:extLst>
          </p:cNvPr>
          <p:cNvSpPr/>
          <p:nvPr/>
        </p:nvSpPr>
        <p:spPr>
          <a:xfrm>
            <a:off x="7452360"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Voltus</a:t>
            </a:r>
            <a:endParaRPr lang="en-US" sz="1200" b="0" i="0" u="none" strike="noStrike" kern="1200" cap="none" spc="0" baseline="0">
              <a:solidFill>
                <a:srgbClr val="000000"/>
              </a:solidFill>
              <a:uFillTx/>
              <a:latin typeface="Aptos"/>
            </a:endParaRPr>
          </a:p>
        </p:txBody>
      </p:sp>
      <p:pic>
        <p:nvPicPr>
          <p:cNvPr id="37" name="Image 8" descr="/mnt/data/voltus_inc_logo.jpeg">
            <a:extLst>
              <a:ext uri="{FF2B5EF4-FFF2-40B4-BE49-F238E27FC236}">
                <a16:creationId xmlns:a16="http://schemas.microsoft.com/office/drawing/2014/main" id="{1334B9EA-5464-85F5-6DB3-AEF1B5AADACB}"/>
              </a:ext>
            </a:extLst>
          </p:cNvPr>
          <p:cNvPicPr>
            <a:picLocks noChangeAspect="1"/>
          </p:cNvPicPr>
          <p:nvPr/>
        </p:nvPicPr>
        <p:blipFill>
          <a:blip r:embed="rId10"/>
          <a:stretch>
            <a:fillRect/>
          </a:stretch>
        </p:blipFill>
        <p:spPr>
          <a:xfrm>
            <a:off x="7991855" y="5166359"/>
            <a:ext cx="731520" cy="731520"/>
          </a:xfrm>
          <a:prstGeom prst="rect">
            <a:avLst/>
          </a:prstGeom>
          <a:noFill/>
          <a:ln cap="flat">
            <a:noFill/>
          </a:ln>
          <a:effectLst>
            <a:outerShdw dist="22997" dir="5400000" algn="tl">
              <a:srgbClr val="000000">
                <a:alpha val="35000"/>
              </a:srgbClr>
            </a:outerShdw>
          </a:effectLst>
        </p:spPr>
      </p:pic>
      <p:sp>
        <p:nvSpPr>
          <p:cNvPr id="38" name="Shape 27">
            <a:extLst>
              <a:ext uri="{FF2B5EF4-FFF2-40B4-BE49-F238E27FC236}">
                <a16:creationId xmlns:a16="http://schemas.microsoft.com/office/drawing/2014/main" id="{3F1CB509-4826-6095-D085-DDE0D26E80CF}"/>
              </a:ext>
            </a:extLst>
          </p:cNvPr>
          <p:cNvSpPr/>
          <p:nvPr/>
        </p:nvSpPr>
        <p:spPr>
          <a:xfrm>
            <a:off x="9564624" y="1481328"/>
            <a:ext cx="2103120" cy="4645152"/>
          </a:xfrm>
          <a:custGeom>
            <a:avLst>
              <a:gd name="f0" fmla="val 75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E1E5E3"/>
            </a:solidFill>
            <a:prstDash val="solid"/>
          </a:ln>
          <a:effectLst>
            <a:outerShdw dist="5081" dir="2700000" algn="tl">
              <a:srgbClr val="000000">
                <a:alpha val="10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39" name="Shape 28">
            <a:extLst>
              <a:ext uri="{FF2B5EF4-FFF2-40B4-BE49-F238E27FC236}">
                <a16:creationId xmlns:a16="http://schemas.microsoft.com/office/drawing/2014/main" id="{08DAF214-6F49-712C-C281-E6F447EABE61}"/>
              </a:ext>
            </a:extLst>
          </p:cNvPr>
          <p:cNvSpPr/>
          <p:nvPr/>
        </p:nvSpPr>
        <p:spPr>
          <a:xfrm>
            <a:off x="9564624" y="1481328"/>
            <a:ext cx="2103120" cy="64008"/>
          </a:xfrm>
          <a:prstGeom prst="rect">
            <a:avLst/>
          </a:prstGeom>
          <a:solidFill>
            <a:srgbClr val="22A69A"/>
          </a:solidFill>
          <a:ln w="12701" cap="flat">
            <a:solidFill>
              <a:srgbClr val="22A69A"/>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pic>
        <p:nvPicPr>
          <p:cNvPr id="40" name="Image 9" descr="/mnt/data/jay johnson headshot2(1).jpeg">
            <a:extLst>
              <a:ext uri="{FF2B5EF4-FFF2-40B4-BE49-F238E27FC236}">
                <a16:creationId xmlns:a16="http://schemas.microsoft.com/office/drawing/2014/main" id="{DC99663D-FF25-A46A-2F94-EF95AE1DF682}"/>
              </a:ext>
            </a:extLst>
          </p:cNvPr>
          <p:cNvPicPr>
            <a:picLocks noChangeAspect="1"/>
          </p:cNvPicPr>
          <p:nvPr/>
        </p:nvPicPr>
        <p:blipFill>
          <a:blip r:embed="rId11"/>
          <a:srcRect l="1707" r="1707"/>
          <a:stretch>
            <a:fillRect/>
          </a:stretch>
        </p:blipFill>
        <p:spPr>
          <a:xfrm>
            <a:off x="9710928" y="1664208"/>
            <a:ext cx="1810512" cy="1874519"/>
          </a:xfrm>
          <a:prstGeom prst="rect">
            <a:avLst/>
          </a:prstGeom>
          <a:noFill/>
          <a:ln cap="flat">
            <a:noFill/>
          </a:ln>
          <a:effectLst>
            <a:outerShdw dist="22997" dir="5400000" algn="tl">
              <a:srgbClr val="000000">
                <a:alpha val="35000"/>
              </a:srgbClr>
            </a:outerShdw>
          </a:effectLst>
        </p:spPr>
      </p:pic>
      <p:sp>
        <p:nvSpPr>
          <p:cNvPr id="41" name="Shape 29">
            <a:extLst>
              <a:ext uri="{FF2B5EF4-FFF2-40B4-BE49-F238E27FC236}">
                <a16:creationId xmlns:a16="http://schemas.microsoft.com/office/drawing/2014/main" id="{8011CDA3-D6D2-2270-08DD-4FE6906A02EB}"/>
              </a:ext>
            </a:extLst>
          </p:cNvPr>
          <p:cNvSpPr/>
          <p:nvPr/>
        </p:nvSpPr>
        <p:spPr>
          <a:xfrm>
            <a:off x="9710928" y="3657600"/>
            <a:ext cx="347472" cy="41148"/>
          </a:xfrm>
          <a:prstGeom prst="rect">
            <a:avLst/>
          </a:prstGeom>
          <a:solidFill>
            <a:srgbClr val="F36C21"/>
          </a:solidFill>
          <a:ln w="12701" cap="flat">
            <a:solidFill>
              <a:srgbClr val="F36C21"/>
            </a:solidFill>
            <a:prstDash val="solid"/>
          </a:ln>
          <a:effectLst>
            <a:outerShdw dist="22997" dir="5400000" algn="tl">
              <a:srgbClr val="000000">
                <a:alpha val="35000"/>
              </a:srgbClr>
            </a:outerShdw>
          </a:effectLst>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42" name="Text 30">
            <a:extLst>
              <a:ext uri="{FF2B5EF4-FFF2-40B4-BE49-F238E27FC236}">
                <a16:creationId xmlns:a16="http://schemas.microsoft.com/office/drawing/2014/main" id="{48BA256A-1287-2BCC-6CD2-483C8DA49D9B}"/>
              </a:ext>
            </a:extLst>
          </p:cNvPr>
          <p:cNvSpPr/>
          <p:nvPr/>
        </p:nvSpPr>
        <p:spPr>
          <a:xfrm>
            <a:off x="9710928" y="3785615"/>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3F474A"/>
                </a:solidFill>
                <a:uFillTx/>
                <a:latin typeface="Aptos"/>
              </a:rPr>
              <a:t>Jay Johnson</a:t>
            </a:r>
            <a:endParaRPr lang="en-US" sz="1700" b="0" i="0" u="none" strike="noStrike" kern="1200" cap="none" spc="0" baseline="0">
              <a:solidFill>
                <a:srgbClr val="000000"/>
              </a:solidFill>
              <a:uFillTx/>
              <a:latin typeface="Aptos"/>
            </a:endParaRPr>
          </a:p>
        </p:txBody>
      </p:sp>
      <p:sp>
        <p:nvSpPr>
          <p:cNvPr id="43" name="Text 31">
            <a:extLst>
              <a:ext uri="{FF2B5EF4-FFF2-40B4-BE49-F238E27FC236}">
                <a16:creationId xmlns:a16="http://schemas.microsoft.com/office/drawing/2014/main" id="{0F4ACA8D-4EA2-7050-34C4-77706C3AFF1F}"/>
              </a:ext>
            </a:extLst>
          </p:cNvPr>
          <p:cNvSpPr/>
          <p:nvPr/>
        </p:nvSpPr>
        <p:spPr>
          <a:xfrm>
            <a:off x="9710928" y="4169663"/>
            <a:ext cx="1810512" cy="393192"/>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687174"/>
                </a:solidFill>
                <a:uFillTx/>
                <a:latin typeface="Aptos"/>
              </a:rPr>
              <a:t>Chief Technology Officer</a:t>
            </a:r>
            <a:endParaRPr lang="en-US" sz="1200" b="0" i="0" u="none" strike="noStrike" kern="1200" cap="none" spc="0" baseline="0">
              <a:solidFill>
                <a:srgbClr val="000000"/>
              </a:solidFill>
              <a:uFillTx/>
              <a:latin typeface="Aptos"/>
            </a:endParaRPr>
          </a:p>
        </p:txBody>
      </p:sp>
      <p:sp>
        <p:nvSpPr>
          <p:cNvPr id="44" name="Text 32">
            <a:extLst>
              <a:ext uri="{FF2B5EF4-FFF2-40B4-BE49-F238E27FC236}">
                <a16:creationId xmlns:a16="http://schemas.microsoft.com/office/drawing/2014/main" id="{22337450-AC92-7071-0800-8419D7B985AA}"/>
              </a:ext>
            </a:extLst>
          </p:cNvPr>
          <p:cNvSpPr/>
          <p:nvPr/>
        </p:nvSpPr>
        <p:spPr>
          <a:xfrm>
            <a:off x="9710928" y="4617720"/>
            <a:ext cx="1810512" cy="310896"/>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t"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3F474A"/>
                </a:solidFill>
                <a:uFillTx/>
                <a:latin typeface="Aptos"/>
              </a:rPr>
              <a:t>DER Security Corp</a:t>
            </a:r>
            <a:endParaRPr lang="en-US" sz="1200" b="0" i="0" u="none" strike="noStrike" kern="1200" cap="none" spc="0" baseline="0">
              <a:solidFill>
                <a:srgbClr val="000000"/>
              </a:solidFill>
              <a:uFillTx/>
              <a:latin typeface="Aptos"/>
            </a:endParaRPr>
          </a:p>
        </p:txBody>
      </p:sp>
      <p:sp>
        <p:nvSpPr>
          <p:cNvPr id="45" name="Text 34">
            <a:extLst>
              <a:ext uri="{FF2B5EF4-FFF2-40B4-BE49-F238E27FC236}">
                <a16:creationId xmlns:a16="http://schemas.microsoft.com/office/drawing/2014/main" id="{16AFF8B1-9CE1-7B34-68C3-ED2848EF7F10}"/>
              </a:ext>
            </a:extLst>
          </p:cNvPr>
          <p:cNvSpPr/>
          <p:nvPr/>
        </p:nvSpPr>
        <p:spPr>
          <a:xfrm>
            <a:off x="566928" y="6565392"/>
            <a:ext cx="3931920" cy="137160"/>
          </a:xfrm>
          <a:prstGeom prst="rect">
            <a:avLst/>
          </a:prstGeom>
          <a:noFill/>
          <a:ln cap="flat">
            <a:noFill/>
            <a:prstDash val="solid"/>
          </a:ln>
          <a:effectLst>
            <a:outerShdw dist="22997" dir="5400000" algn="tl">
              <a:srgbClr val="000000">
                <a:alpha val="35000"/>
              </a:srgbClr>
            </a:outerShdw>
          </a:effectLst>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750" b="0" i="0" u="none" strike="noStrike" kern="1200" cap="none" spc="0" baseline="0">
                <a:solidFill>
                  <a:srgbClr val="8A9290"/>
                </a:solidFill>
                <a:uFillTx/>
                <a:latin typeface="Aptos"/>
              </a:rPr>
              <a:t>Presented by SunSpec Alliance + Clean Coalition</a:t>
            </a:r>
            <a:endParaRPr lang="en-US" sz="750" b="0" i="0" u="none" strike="noStrike" kern="1200" cap="none" spc="0" baseline="0">
              <a:solidFill>
                <a:srgbClr val="000000"/>
              </a:solidFill>
              <a:uFillTx/>
              <a:latin typeface="Aptos"/>
            </a:endParaRPr>
          </a:p>
        </p:txBody>
      </p:sp>
      <p:pic>
        <p:nvPicPr>
          <p:cNvPr id="46" name="Picture 44" descr="A black and white logo&#10;&#10;AI-generated content may be incorrect.">
            <a:extLst>
              <a:ext uri="{FF2B5EF4-FFF2-40B4-BE49-F238E27FC236}">
                <a16:creationId xmlns:a16="http://schemas.microsoft.com/office/drawing/2014/main" id="{91951103-F62E-7063-D294-90A6AB3E56C3}"/>
              </a:ext>
            </a:extLst>
          </p:cNvPr>
          <p:cNvPicPr>
            <a:picLocks noChangeAspect="1"/>
          </p:cNvPicPr>
          <p:nvPr/>
        </p:nvPicPr>
        <p:blipFill>
          <a:blip r:embed="rId12"/>
          <a:stretch>
            <a:fillRect/>
          </a:stretch>
        </p:blipFill>
        <p:spPr>
          <a:xfrm>
            <a:off x="9635343" y="5365461"/>
            <a:ext cx="1961214" cy="320158"/>
          </a:xfrm>
          <a:prstGeom prst="rect">
            <a:avLst/>
          </a:prstGeom>
          <a:noFill/>
          <a:ln cap="flat">
            <a:noFill/>
          </a:ln>
          <a:effectLst>
            <a:outerShdw dist="22997" dir="5400000" algn="tl">
              <a:srgbClr val="000000">
                <a:alpha val="35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923">
    <p:bg>
      <p:bgPr>
        <a:solidFill>
          <a:srgbClr val="30393D"/>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EB1312-04D5-CA5D-D0BA-06B14B6ACF3E}"/>
              </a:ext>
            </a:extLst>
          </p:cNvPr>
          <p:cNvSpPr/>
          <p:nvPr/>
        </p:nvSpPr>
        <p:spPr>
          <a:xfrm>
            <a:off x="0" y="0"/>
            <a:ext cx="12191996" cy="109728"/>
          </a:xfrm>
          <a:prstGeom prst="rect">
            <a:avLst/>
          </a:prstGeom>
          <a:solidFill>
            <a:srgbClr val="F26522"/>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extBox 2">
            <a:extLst>
              <a:ext uri="{FF2B5EF4-FFF2-40B4-BE49-F238E27FC236}">
                <a16:creationId xmlns:a16="http://schemas.microsoft.com/office/drawing/2014/main" id="{8167E63D-B6E6-AB30-75B2-58AB75F5FDDF}"/>
              </a:ext>
            </a:extLst>
          </p:cNvPr>
          <p:cNvSpPr txBox="1"/>
          <p:nvPr/>
        </p:nvSpPr>
        <p:spPr>
          <a:xfrm>
            <a:off x="4529818" y="1143000"/>
            <a:ext cx="3129314" cy="738661"/>
          </a:xfrm>
          <a:prstGeom prst="rect">
            <a:avLst/>
          </a:prstGeom>
          <a:noFill/>
          <a:ln cap="flat">
            <a:noFill/>
          </a:ln>
          <a:effectLst>
            <a:outerShdw dist="22997" dir="5400000" algn="tl">
              <a:srgbClr val="000000">
                <a:alpha val="35000"/>
              </a:srgbClr>
            </a:outerShdw>
          </a:effectLst>
        </p:spPr>
        <p:txBody>
          <a:bodyPr vert="horz" wrap="non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4200" b="1" i="0" u="none" strike="noStrike" kern="0" cap="none" spc="0" baseline="0">
                <a:solidFill>
                  <a:srgbClr val="FFFFFF"/>
                </a:solidFill>
                <a:uFillTx/>
                <a:latin typeface="Aptos Display"/>
              </a:defRPr>
            </a:pPr>
            <a:r>
              <a:rPr lang="en-US" sz="4200" b="1" i="0" u="none" strike="noStrike" kern="1200" cap="none" spc="0" baseline="0">
                <a:solidFill>
                  <a:srgbClr val="FFFFFF"/>
                </a:solidFill>
                <a:uFillTx/>
                <a:latin typeface="Aptos Display"/>
              </a:rPr>
              <a:t>THANK YOU!</a:t>
            </a:r>
          </a:p>
        </p:txBody>
      </p:sp>
      <p:sp>
        <p:nvSpPr>
          <p:cNvPr id="4" name="TextBox 3">
            <a:extLst>
              <a:ext uri="{FF2B5EF4-FFF2-40B4-BE49-F238E27FC236}">
                <a16:creationId xmlns:a16="http://schemas.microsoft.com/office/drawing/2014/main" id="{015B9177-61D9-F655-C367-78961BEF363E}"/>
              </a:ext>
            </a:extLst>
          </p:cNvPr>
          <p:cNvSpPr txBox="1"/>
          <p:nvPr/>
        </p:nvSpPr>
        <p:spPr>
          <a:xfrm>
            <a:off x="1280160" y="2057400"/>
            <a:ext cx="9628632" cy="594360"/>
          </a:xfrm>
          <a:prstGeom prst="rect">
            <a:avLst/>
          </a:prstGeom>
          <a:noFill/>
          <a:ln cap="flat">
            <a:noFill/>
          </a:ln>
          <a:effectLst>
            <a:outerShdw dist="22997" dir="5400000" algn="tl">
              <a:srgbClr val="000000">
                <a:alpha val="35000"/>
              </a:srgbClr>
            </a:outerShdw>
          </a:effectLst>
        </p:spPr>
        <p:txBody>
          <a:bodyPr vert="horz" wrap="non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2200" b="0" i="0" u="none" strike="noStrike" kern="0" cap="none" spc="0" baseline="0">
                <a:solidFill>
                  <a:srgbClr val="E1E4E5"/>
                </a:solidFill>
                <a:uFillTx/>
                <a:latin typeface="Aptos"/>
              </a:defRPr>
            </a:pPr>
            <a:r>
              <a:rPr lang="en-US" sz="2200" b="0" i="0" u="none" strike="noStrike" kern="1200" cap="none" spc="0" baseline="0">
                <a:solidFill>
                  <a:srgbClr val="E1E4E5"/>
                </a:solidFill>
                <a:uFillTx/>
                <a:latin typeface="Aptos"/>
              </a:rPr>
              <a:t>Building the Distribution Grid of the Future</a:t>
            </a:r>
          </a:p>
        </p:txBody>
      </p:sp>
      <p:sp>
        <p:nvSpPr>
          <p:cNvPr id="5" name="Rectangle 4">
            <a:extLst>
              <a:ext uri="{FF2B5EF4-FFF2-40B4-BE49-F238E27FC236}">
                <a16:creationId xmlns:a16="http://schemas.microsoft.com/office/drawing/2014/main" id="{E14063D3-2B4A-B37C-4466-0592DC74128C}"/>
              </a:ext>
            </a:extLst>
          </p:cNvPr>
          <p:cNvSpPr/>
          <p:nvPr/>
        </p:nvSpPr>
        <p:spPr>
          <a:xfrm>
            <a:off x="5074920" y="2788920"/>
            <a:ext cx="2039112" cy="41148"/>
          </a:xfrm>
          <a:prstGeom prst="rect">
            <a:avLst/>
          </a:prstGeom>
          <a:solidFill>
            <a:srgbClr val="F26522"/>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6" name="TextBox 6">
            <a:extLst>
              <a:ext uri="{FF2B5EF4-FFF2-40B4-BE49-F238E27FC236}">
                <a16:creationId xmlns:a16="http://schemas.microsoft.com/office/drawing/2014/main" id="{330A69F3-EE9E-AFB6-394A-8E8762450D9B}"/>
              </a:ext>
            </a:extLst>
          </p:cNvPr>
          <p:cNvSpPr txBox="1"/>
          <p:nvPr/>
        </p:nvSpPr>
        <p:spPr>
          <a:xfrm>
            <a:off x="3252996" y="5074920"/>
            <a:ext cx="5682968" cy="969492"/>
          </a:xfrm>
          <a:prstGeom prst="rect">
            <a:avLst/>
          </a:prstGeom>
          <a:noFill/>
          <a:ln cap="flat">
            <a:noFill/>
          </a:ln>
          <a:effectLst>
            <a:outerShdw dist="22997" dir="5400000" algn="tl">
              <a:srgbClr val="000000">
                <a:alpha val="35000"/>
              </a:srgbClr>
            </a:outerShdw>
          </a:effectLst>
        </p:spPr>
        <p:txBody>
          <a:bodyPr vert="horz" wrap="non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900" b="0" i="0" u="none" strike="noStrike" kern="0" cap="none" spc="0" baseline="0">
                <a:solidFill>
                  <a:srgbClr val="FFFFFF"/>
                </a:solidFill>
                <a:uFillTx/>
                <a:latin typeface="Aptos"/>
              </a:defRPr>
            </a:pPr>
            <a:r>
              <a:rPr lang="en-US" sz="1900" b="0" i="0" u="none" strike="noStrike" kern="1200" cap="none" spc="0" baseline="0">
                <a:solidFill>
                  <a:srgbClr val="FFFFFF"/>
                </a:solidFill>
                <a:uFillTx/>
                <a:latin typeface="Aptos"/>
              </a:rPr>
              <a:t>Thank you for joining us.</a:t>
            </a:r>
          </a:p>
          <a:p>
            <a:pPr marL="0" marR="0" lvl="0" indent="0" algn="ctr" defTabSz="457200" rtl="0" fontAlgn="auto" hangingPunct="1">
              <a:lnSpc>
                <a:spcPct val="100000"/>
              </a:lnSpc>
              <a:spcBef>
                <a:spcPts val="0"/>
              </a:spcBef>
              <a:spcAft>
                <a:spcPts val="0"/>
              </a:spcAft>
              <a:buNone/>
              <a:tabLst/>
              <a:defRPr sz="1900" b="0" i="0" u="none" strike="noStrike" kern="0" cap="none" spc="0" baseline="0">
                <a:solidFill>
                  <a:srgbClr val="FFFFFF"/>
                </a:solidFill>
                <a:uFillTx/>
                <a:latin typeface="Aptos"/>
              </a:defRPr>
            </a:pPr>
            <a:endParaRPr lang="en-US" sz="1900" b="0" i="0" u="none" strike="noStrike" kern="1200" cap="none" spc="0" baseline="0">
              <a:solidFill>
                <a:srgbClr val="FFFFFF"/>
              </a:solidFill>
              <a:uFillTx/>
              <a:latin typeface="Aptos"/>
            </a:endParaRPr>
          </a:p>
          <a:p>
            <a:pPr marL="0" marR="0" lvl="0" indent="0" algn="ctr" defTabSz="457200" rtl="0" fontAlgn="auto" hangingPunct="1">
              <a:lnSpc>
                <a:spcPct val="100000"/>
              </a:lnSpc>
              <a:spcBef>
                <a:spcPts val="0"/>
              </a:spcBef>
              <a:spcAft>
                <a:spcPts val="0"/>
              </a:spcAft>
              <a:buNone/>
              <a:tabLst/>
              <a:defRPr sz="1900" b="0" i="0" u="none" strike="noStrike" kern="0" cap="none" spc="0" baseline="0">
                <a:solidFill>
                  <a:srgbClr val="FFFFFF"/>
                </a:solidFill>
                <a:uFillTx/>
                <a:latin typeface="Aptos"/>
              </a:defRPr>
            </a:pPr>
            <a:r>
              <a:rPr lang="en-US" sz="1900" b="0" i="0" u="none" strike="noStrike" kern="1200" cap="none" spc="0" baseline="0">
                <a:solidFill>
                  <a:srgbClr val="FFFFFF"/>
                </a:solidFill>
                <a:uFillTx/>
                <a:latin typeface="Aptos"/>
              </a:rPr>
              <a:t>Email </a:t>
            </a:r>
            <a:r>
              <a:rPr lang="en-US" sz="1900" b="0" i="0" u="none" strike="noStrike" kern="1200" cap="none" spc="0" baseline="0">
                <a:solidFill>
                  <a:srgbClr val="E56537"/>
                </a:solidFill>
                <a:uFillTx/>
                <a:latin typeface="Aptos"/>
                <a:hlinkClick r:id="rId2">
                  <a:extLst>
                    <a:ext uri="{A12FA001-AC4F-418D-AE19-62706E023703}">
                      <ahyp:hlinkClr xmlns:ahyp="http://schemas.microsoft.com/office/drawing/2018/hyperlinkcolor" val="tx"/>
                    </a:ext>
                  </a:extLst>
                </a:hlinkClick>
              </a:rPr>
              <a:t>membership@sunspec.org</a:t>
            </a:r>
            <a:r>
              <a:rPr lang="en-US" sz="1900" b="0" i="0" u="none" strike="noStrike" kern="1200" cap="none" spc="0" baseline="0">
                <a:solidFill>
                  <a:srgbClr val="E56537"/>
                </a:solidFill>
                <a:uFillTx/>
                <a:latin typeface="Aptos"/>
              </a:rPr>
              <a:t> </a:t>
            </a:r>
            <a:r>
              <a:rPr lang="en-US" sz="1900" b="0" i="0" u="none" strike="noStrike" kern="1200" cap="none" spc="0" baseline="0">
                <a:solidFill>
                  <a:srgbClr val="FFFFFF"/>
                </a:solidFill>
                <a:uFillTx/>
                <a:latin typeface="Aptos"/>
              </a:rPr>
              <a:t>with any questions</a:t>
            </a:r>
          </a:p>
        </p:txBody>
      </p:sp>
      <p:pic>
        <p:nvPicPr>
          <p:cNvPr id="7" name="Picture 9">
            <a:extLst>
              <a:ext uri="{FF2B5EF4-FFF2-40B4-BE49-F238E27FC236}">
                <a16:creationId xmlns:a16="http://schemas.microsoft.com/office/drawing/2014/main" id="{BE9DD893-F43C-231C-ABED-C66B397FC44D}"/>
              </a:ext>
            </a:extLst>
          </p:cNvPr>
          <p:cNvPicPr>
            <a:picLocks noChangeAspect="1"/>
          </p:cNvPicPr>
          <p:nvPr/>
        </p:nvPicPr>
        <p:blipFill>
          <a:blip r:embed="rId3"/>
          <a:srcRect l="9785" t="15592" r="9785" b="20842"/>
          <a:stretch>
            <a:fillRect/>
          </a:stretch>
        </p:blipFill>
        <p:spPr>
          <a:xfrm>
            <a:off x="4529818" y="2651760"/>
            <a:ext cx="3129314" cy="2423160"/>
          </a:xfrm>
          <a:prstGeom prst="rect">
            <a:avLst/>
          </a:prstGeom>
          <a:noFill/>
          <a:ln cap="flat">
            <a:noFill/>
          </a:ln>
          <a:effectLst>
            <a:outerShdw dist="22997" dir="5400000" algn="tl">
              <a:srgbClr val="000000">
                <a:alpha val="35000"/>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Voltus Brand Templa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1333</TotalTime>
  <Words>2628</Words>
  <Application>Microsoft Office PowerPoint</Application>
  <PresentationFormat>Widescreen</PresentationFormat>
  <Paragraphs>414</Paragraphs>
  <Slides>37</Slides>
  <Notes>25</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37</vt:i4>
      </vt:variant>
    </vt:vector>
  </HeadingPairs>
  <TitlesOfParts>
    <vt:vector size="54" baseType="lpstr">
      <vt:lpstr>Aptos</vt:lpstr>
      <vt:lpstr>Aptos Display</vt:lpstr>
      <vt:lpstr>Arial</vt:lpstr>
      <vt:lpstr>Calibri</vt:lpstr>
      <vt:lpstr>Fira Code</vt:lpstr>
      <vt:lpstr>Fira Sans Bold</vt:lpstr>
      <vt:lpstr>Graphik</vt:lpstr>
      <vt:lpstr>Informatic</vt:lpstr>
      <vt:lpstr>Inter</vt:lpstr>
      <vt:lpstr>Inter ExtraLight</vt:lpstr>
      <vt:lpstr>Inter Light</vt:lpstr>
      <vt:lpstr>Inter Medium</vt:lpstr>
      <vt:lpstr>Lato</vt:lpstr>
      <vt:lpstr>Wingdings</vt:lpstr>
      <vt:lpstr>Office Theme</vt:lpstr>
      <vt:lpstr>1_Office Theme</vt:lpstr>
      <vt:lpstr>Voltus Brand Template</vt:lpstr>
      <vt:lpstr>PowerPoint Presentation</vt:lpstr>
      <vt:lpstr>Antitrust and Intellectual Property Admonition</vt:lpstr>
      <vt:lpstr>PowerPoint Presentation</vt:lpstr>
      <vt:lpstr>PowerPoint Presentation</vt:lpstr>
      <vt:lpstr>Clean Coalition (non-profit)</vt:lpstr>
      <vt:lpstr>A Well-Implemented Distribution System Operator is an Affordability Solution </vt:lpstr>
      <vt:lpstr>Striking GOLD Through Three Key Dimensions</vt:lpstr>
      <vt:lpstr>2. Speed-to-Power (and Maximizing Grid Utilization)</vt:lpstr>
      <vt:lpstr>3. Resilience and Microgrids</vt:lpstr>
      <vt:lpstr>Core Architecture for a Scalable Local-First DSO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Distribution Adequacy</vt:lpstr>
      <vt:lpstr>Solving The Missing Money Problem</vt:lpstr>
      <vt:lpstr>How It Works</vt:lpstr>
      <vt:lpstr>Distribution Adequacy meets planning horizon and operational horizon needs simultaneously</vt:lpstr>
      <vt:lpstr>Distributed Adequacy Recap: valuing local flexibility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the Distribution Grid of the Future — Speakers</dc:title>
  <dc:subject>SunSpec webinar speakers</dc:subject>
  <dc:creator>OpenAI</dc:creator>
  <cp:lastModifiedBy>Gregory Young</cp:lastModifiedBy>
  <cp:revision>11</cp:revision>
  <dcterms:created xsi:type="dcterms:W3CDTF">2026-09-29T17:12:35Z</dcterms:created>
  <dcterms:modified xsi:type="dcterms:W3CDTF">2026-10-06T16:46:32Z</dcterms:modified>
</cp:coreProperties>
</file>